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6" r:id="rId2"/>
    <p:sldId id="269" r:id="rId3"/>
    <p:sldId id="257" r:id="rId4"/>
    <p:sldId id="259" r:id="rId5"/>
    <p:sldId id="260" r:id="rId6"/>
    <p:sldId id="268" r:id="rId7"/>
    <p:sldId id="264" r:id="rId8"/>
    <p:sldId id="280" r:id="rId9"/>
    <p:sldId id="284" r:id="rId10"/>
    <p:sldId id="278" r:id="rId11"/>
    <p:sldId id="279" r:id="rId12"/>
    <p:sldId id="277" r:id="rId13"/>
    <p:sldId id="281" r:id="rId14"/>
    <p:sldId id="276" r:id="rId15"/>
    <p:sldId id="270" r:id="rId16"/>
    <p:sldId id="271" r:id="rId17"/>
    <p:sldId id="272" r:id="rId18"/>
    <p:sldId id="273" r:id="rId19"/>
    <p:sldId id="283" r:id="rId20"/>
    <p:sldId id="261" r:id="rId21"/>
    <p:sldId id="262" r:id="rId22"/>
    <p:sldId id="266" r:id="rId23"/>
    <p:sldId id="274" r:id="rId24"/>
    <p:sldId id="282" r:id="rId25"/>
    <p:sldId id="263" r:id="rId26"/>
    <p:sldId id="275"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42" autoAdjust="0"/>
    <p:restoredTop sz="94660"/>
  </p:normalViewPr>
  <p:slideViewPr>
    <p:cSldViewPr>
      <p:cViewPr varScale="1">
        <p:scale>
          <a:sx n="104" d="100"/>
          <a:sy n="104" d="100"/>
        </p:scale>
        <p:origin x="-180"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3B0BBBC-6915-436B-ADC0-DA874679BA96}" type="doc">
      <dgm:prSet loTypeId="urn:microsoft.com/office/officeart/2005/8/layout/hierarchy4" loCatId="relationship" qsTypeId="urn:microsoft.com/office/officeart/2005/8/quickstyle/simple1" qsCatId="simple" csTypeId="urn:microsoft.com/office/officeart/2005/8/colors/accent1_1" csCatId="accent1" phldr="1"/>
      <dgm:spPr/>
      <dgm:t>
        <a:bodyPr/>
        <a:lstStyle/>
        <a:p>
          <a:endParaRPr lang="en-US"/>
        </a:p>
      </dgm:t>
    </dgm:pt>
    <dgm:pt modelId="{F0A6D8F2-177A-4C06-828B-AD196A7906AF}">
      <dgm:prSet custT="1"/>
      <dgm:spPr/>
      <dgm:t>
        <a:bodyPr/>
        <a:lstStyle/>
        <a:p>
          <a:pPr algn="l" rtl="0"/>
          <a:r>
            <a:rPr lang="en-US" sz="3200" b="0" dirty="0" smtClean="0">
              <a:latin typeface="Book Antiqua" pitchFamily="18" charset="0"/>
            </a:rPr>
            <a:t>The Emir’s vision</a:t>
          </a:r>
          <a:endParaRPr lang="en-US" sz="3200" b="0" dirty="0">
            <a:latin typeface="Book Antiqua" pitchFamily="18" charset="0"/>
          </a:endParaRPr>
        </a:p>
      </dgm:t>
    </dgm:pt>
    <dgm:pt modelId="{0E16BA21-0053-4B98-91FE-75C5DF371D27}" type="parTrans" cxnId="{EF8CD695-5A6B-476A-B500-E909DCEDBBFE}">
      <dgm:prSet/>
      <dgm:spPr/>
      <dgm:t>
        <a:bodyPr/>
        <a:lstStyle/>
        <a:p>
          <a:endParaRPr lang="en-US"/>
        </a:p>
      </dgm:t>
    </dgm:pt>
    <dgm:pt modelId="{DE15CAE8-22CB-438E-B516-D952E2A3DD37}" type="sibTrans" cxnId="{EF8CD695-5A6B-476A-B500-E909DCEDBBFE}">
      <dgm:prSet/>
      <dgm:spPr/>
      <dgm:t>
        <a:bodyPr/>
        <a:lstStyle/>
        <a:p>
          <a:endParaRPr lang="en-US"/>
        </a:p>
      </dgm:t>
    </dgm:pt>
    <dgm:pt modelId="{AB6C7FFF-5363-4C32-ADD5-5CF5A270F191}" type="pres">
      <dgm:prSet presAssocID="{03B0BBBC-6915-436B-ADC0-DA874679BA96}" presName="Name0" presStyleCnt="0">
        <dgm:presLayoutVars>
          <dgm:chPref val="1"/>
          <dgm:dir/>
          <dgm:animOne val="branch"/>
          <dgm:animLvl val="lvl"/>
          <dgm:resizeHandles/>
        </dgm:presLayoutVars>
      </dgm:prSet>
      <dgm:spPr/>
      <dgm:t>
        <a:bodyPr/>
        <a:lstStyle/>
        <a:p>
          <a:endParaRPr lang="en-US"/>
        </a:p>
      </dgm:t>
    </dgm:pt>
    <dgm:pt modelId="{896B6BB8-8218-4B5C-8462-BA0B4B440293}" type="pres">
      <dgm:prSet presAssocID="{F0A6D8F2-177A-4C06-828B-AD196A7906AF}" presName="vertOne" presStyleCnt="0"/>
      <dgm:spPr/>
      <dgm:t>
        <a:bodyPr/>
        <a:lstStyle/>
        <a:p>
          <a:endParaRPr lang="en-US"/>
        </a:p>
      </dgm:t>
    </dgm:pt>
    <dgm:pt modelId="{315D7641-2F01-449B-B566-F30CD1FDF325}" type="pres">
      <dgm:prSet presAssocID="{F0A6D8F2-177A-4C06-828B-AD196A7906AF}" presName="txOne" presStyleLbl="node0" presStyleIdx="0" presStyleCnt="1" custLinFactNeighborY="0">
        <dgm:presLayoutVars>
          <dgm:chPref val="3"/>
        </dgm:presLayoutVars>
      </dgm:prSet>
      <dgm:spPr/>
      <dgm:t>
        <a:bodyPr/>
        <a:lstStyle/>
        <a:p>
          <a:endParaRPr lang="en-US"/>
        </a:p>
      </dgm:t>
    </dgm:pt>
    <dgm:pt modelId="{B0A3AB74-70A3-4776-A46E-5BFF1570F303}" type="pres">
      <dgm:prSet presAssocID="{F0A6D8F2-177A-4C06-828B-AD196A7906AF}" presName="horzOne" presStyleCnt="0"/>
      <dgm:spPr/>
      <dgm:t>
        <a:bodyPr/>
        <a:lstStyle/>
        <a:p>
          <a:endParaRPr lang="en-US"/>
        </a:p>
      </dgm:t>
    </dgm:pt>
  </dgm:ptLst>
  <dgm:cxnLst>
    <dgm:cxn modelId="{E4D410D8-BEE6-4220-8A21-4BA38B2F25ED}" type="presOf" srcId="{F0A6D8F2-177A-4C06-828B-AD196A7906AF}" destId="{315D7641-2F01-449B-B566-F30CD1FDF325}" srcOrd="0" destOrd="0" presId="urn:microsoft.com/office/officeart/2005/8/layout/hierarchy4"/>
    <dgm:cxn modelId="{870BDC39-EBC7-4D93-BC94-88024E59E24E}" type="presOf" srcId="{03B0BBBC-6915-436B-ADC0-DA874679BA96}" destId="{AB6C7FFF-5363-4C32-ADD5-5CF5A270F191}" srcOrd="0" destOrd="0" presId="urn:microsoft.com/office/officeart/2005/8/layout/hierarchy4"/>
    <dgm:cxn modelId="{EF8CD695-5A6B-476A-B500-E909DCEDBBFE}" srcId="{03B0BBBC-6915-436B-ADC0-DA874679BA96}" destId="{F0A6D8F2-177A-4C06-828B-AD196A7906AF}" srcOrd="0" destOrd="0" parTransId="{0E16BA21-0053-4B98-91FE-75C5DF371D27}" sibTransId="{DE15CAE8-22CB-438E-B516-D952E2A3DD37}"/>
    <dgm:cxn modelId="{315FFF28-BEF4-44CB-A5D2-CB910B64FC87}" type="presParOf" srcId="{AB6C7FFF-5363-4C32-ADD5-5CF5A270F191}" destId="{896B6BB8-8218-4B5C-8462-BA0B4B440293}" srcOrd="0" destOrd="0" presId="urn:microsoft.com/office/officeart/2005/8/layout/hierarchy4"/>
    <dgm:cxn modelId="{0575853A-65A0-4E1A-8778-F292D8A00835}" type="presParOf" srcId="{896B6BB8-8218-4B5C-8462-BA0B4B440293}" destId="{315D7641-2F01-449B-B566-F30CD1FDF325}" srcOrd="0" destOrd="0" presId="urn:microsoft.com/office/officeart/2005/8/layout/hierarchy4"/>
    <dgm:cxn modelId="{6F3FE4DE-8185-41B8-B585-97C9AE3C012B}" type="presParOf" srcId="{896B6BB8-8218-4B5C-8462-BA0B4B440293}" destId="{B0A3AB74-70A3-4776-A46E-5BFF1570F303}" srcOrd="1" destOrd="0" presId="urn:microsoft.com/office/officeart/2005/8/layout/hierarchy4"/>
  </dgm:cxnLst>
  <dgm:bg/>
  <dgm:whole/>
</dgm:dataModel>
</file>

<file path=ppt/diagrams/data2.xml><?xml version="1.0" encoding="utf-8"?>
<dgm:dataModel xmlns:dgm="http://schemas.openxmlformats.org/drawingml/2006/diagram" xmlns:a="http://schemas.openxmlformats.org/drawingml/2006/main">
  <dgm:ptLst>
    <dgm:pt modelId="{DDBCE44A-CF19-4F29-9BD3-AD81411F2AAB}" type="doc">
      <dgm:prSet loTypeId="urn:microsoft.com/office/officeart/2005/8/layout/pyramid2" loCatId="list" qsTypeId="urn:microsoft.com/office/officeart/2005/8/quickstyle/simple1" qsCatId="simple" csTypeId="urn:microsoft.com/office/officeart/2005/8/colors/accent1_2" csCatId="accent1" phldr="1"/>
      <dgm:spPr/>
    </dgm:pt>
    <dgm:pt modelId="{9AA7085A-D104-4C9F-94C2-4B56FD808025}">
      <dgm:prSet phldrT="[Text]" custT="1"/>
      <dgm:spPr/>
      <dgm:t>
        <a:bodyPr/>
        <a:lstStyle/>
        <a:p>
          <a:r>
            <a:rPr lang="en-US" sz="1600" b="1" dirty="0" smtClean="0"/>
            <a:t>Ministry of Commerce &amp; Industry (Minister)</a:t>
          </a:r>
          <a:endParaRPr lang="en-US" sz="1600" b="1" dirty="0"/>
        </a:p>
      </dgm:t>
    </dgm:pt>
    <dgm:pt modelId="{4FF3E65F-D521-41C7-8EB7-D3B155205ECF}" type="parTrans" cxnId="{2BCFA26E-0834-45FA-87F4-05F36134B8A4}">
      <dgm:prSet/>
      <dgm:spPr/>
      <dgm:t>
        <a:bodyPr/>
        <a:lstStyle/>
        <a:p>
          <a:endParaRPr lang="en-US"/>
        </a:p>
      </dgm:t>
    </dgm:pt>
    <dgm:pt modelId="{EEA5AD14-15DB-4C36-9AE3-878FB7C415C3}" type="sibTrans" cxnId="{2BCFA26E-0834-45FA-87F4-05F36134B8A4}">
      <dgm:prSet/>
      <dgm:spPr/>
      <dgm:t>
        <a:bodyPr/>
        <a:lstStyle/>
        <a:p>
          <a:endParaRPr lang="en-US"/>
        </a:p>
      </dgm:t>
    </dgm:pt>
    <dgm:pt modelId="{283871C4-DCF9-4C06-95AB-6ACFA5D57C7F}">
      <dgm:prSet phldrT="[Text]" custT="1"/>
      <dgm:spPr/>
      <dgm:t>
        <a:bodyPr/>
        <a:lstStyle/>
        <a:p>
          <a:r>
            <a:rPr lang="en-US" sz="1400" b="1" dirty="0" smtClean="0">
              <a:latin typeface="+mn-lt"/>
            </a:rPr>
            <a:t>The Foreign Capital Investment Committee (FCIC), </a:t>
          </a:r>
          <a:endParaRPr lang="en-US" sz="1400" b="1" dirty="0">
            <a:latin typeface="+mn-lt"/>
          </a:endParaRPr>
        </a:p>
      </dgm:t>
    </dgm:pt>
    <dgm:pt modelId="{CBD69BE3-7E67-4DFB-9884-5EABCFB37580}" type="parTrans" cxnId="{3038248D-766D-4829-987E-A11C4A92E92D}">
      <dgm:prSet/>
      <dgm:spPr/>
      <dgm:t>
        <a:bodyPr/>
        <a:lstStyle/>
        <a:p>
          <a:endParaRPr lang="en-US"/>
        </a:p>
      </dgm:t>
    </dgm:pt>
    <dgm:pt modelId="{541EFF66-CA33-4267-B265-E60A0CE79580}" type="sibTrans" cxnId="{3038248D-766D-4829-987E-A11C4A92E92D}">
      <dgm:prSet/>
      <dgm:spPr/>
      <dgm:t>
        <a:bodyPr/>
        <a:lstStyle/>
        <a:p>
          <a:endParaRPr lang="en-US"/>
        </a:p>
      </dgm:t>
    </dgm:pt>
    <dgm:pt modelId="{78006338-6811-4E92-ADE9-9C6EA58E40BD}">
      <dgm:prSet phldrT="[Text]" custT="1"/>
      <dgm:spPr/>
      <dgm:t>
        <a:bodyPr/>
        <a:lstStyle/>
        <a:p>
          <a:r>
            <a:rPr lang="en-US" sz="2000" b="1" dirty="0" smtClean="0"/>
            <a:t>Kuwait Foreign Investment Bureau (KFIB)</a:t>
          </a:r>
          <a:endParaRPr lang="en-US" sz="2000" b="1" dirty="0"/>
        </a:p>
      </dgm:t>
    </dgm:pt>
    <dgm:pt modelId="{75080D39-FEFD-49C6-A4F8-B1B3C7E95418}" type="parTrans" cxnId="{7E70BAFB-2F8E-4ACA-B1CA-5319DD5A1CAA}">
      <dgm:prSet/>
      <dgm:spPr/>
      <dgm:t>
        <a:bodyPr/>
        <a:lstStyle/>
        <a:p>
          <a:endParaRPr lang="en-US"/>
        </a:p>
      </dgm:t>
    </dgm:pt>
    <dgm:pt modelId="{93A7688F-C421-428B-B0EB-99326B1F65F9}" type="sibTrans" cxnId="{7E70BAFB-2F8E-4ACA-B1CA-5319DD5A1CAA}">
      <dgm:prSet/>
      <dgm:spPr/>
      <dgm:t>
        <a:bodyPr/>
        <a:lstStyle/>
        <a:p>
          <a:endParaRPr lang="en-US"/>
        </a:p>
      </dgm:t>
    </dgm:pt>
    <dgm:pt modelId="{62FE40E5-62F5-41B0-B635-89BC03685DC5}">
      <dgm:prSet custT="1"/>
      <dgm:spPr/>
      <dgm:t>
        <a:bodyPr/>
        <a:lstStyle/>
        <a:p>
          <a:r>
            <a:rPr lang="en-US" sz="1400" b="1" dirty="0" smtClean="0">
              <a:latin typeface="+mn-lt"/>
            </a:rPr>
            <a:t>Review &amp;  Upgrading Sub-committee</a:t>
          </a:r>
          <a:endParaRPr lang="en-US" sz="1400" b="1" dirty="0">
            <a:latin typeface="+mn-lt"/>
          </a:endParaRPr>
        </a:p>
      </dgm:t>
    </dgm:pt>
    <dgm:pt modelId="{4284EF32-BAA0-4BD5-B851-FB62C1E2B6EE}" type="parTrans" cxnId="{2E4EB2B9-562E-4203-AA78-E53EA9998114}">
      <dgm:prSet/>
      <dgm:spPr/>
      <dgm:t>
        <a:bodyPr/>
        <a:lstStyle/>
        <a:p>
          <a:endParaRPr lang="en-US"/>
        </a:p>
      </dgm:t>
    </dgm:pt>
    <dgm:pt modelId="{D85E1287-22F1-4DB3-9587-28E1F93C5862}" type="sibTrans" cxnId="{2E4EB2B9-562E-4203-AA78-E53EA9998114}">
      <dgm:prSet/>
      <dgm:spPr/>
      <dgm:t>
        <a:bodyPr/>
        <a:lstStyle/>
        <a:p>
          <a:endParaRPr lang="en-US"/>
        </a:p>
      </dgm:t>
    </dgm:pt>
    <dgm:pt modelId="{CDFE788C-725B-4F6B-A056-2AED773D252C}">
      <dgm:prSet custT="1"/>
      <dgm:spPr/>
      <dgm:t>
        <a:bodyPr/>
        <a:lstStyle/>
        <a:p>
          <a:r>
            <a:rPr lang="ar-KW" sz="1400" b="1" dirty="0" smtClean="0">
              <a:latin typeface="+mj-lt"/>
            </a:rPr>
            <a:t> </a:t>
          </a:r>
          <a:r>
            <a:rPr lang="en-US" sz="1400" b="1" dirty="0" smtClean="0">
              <a:latin typeface="+mj-lt"/>
            </a:rPr>
            <a:t>Promotion &amp; Media  Sub-committee</a:t>
          </a:r>
          <a:endParaRPr lang="en-US" sz="1400" b="1" dirty="0">
            <a:latin typeface="+mj-lt"/>
          </a:endParaRPr>
        </a:p>
      </dgm:t>
    </dgm:pt>
    <dgm:pt modelId="{7862F5A1-BAAF-4E26-962D-DB1C6F5F22DC}" type="parTrans" cxnId="{7DEA431C-3232-41E1-B96D-17A189CB3766}">
      <dgm:prSet/>
      <dgm:spPr/>
      <dgm:t>
        <a:bodyPr/>
        <a:lstStyle/>
        <a:p>
          <a:endParaRPr lang="en-US"/>
        </a:p>
      </dgm:t>
    </dgm:pt>
    <dgm:pt modelId="{6ABFCFAB-374C-4392-B25B-4555E74BF980}" type="sibTrans" cxnId="{7DEA431C-3232-41E1-B96D-17A189CB3766}">
      <dgm:prSet/>
      <dgm:spPr/>
      <dgm:t>
        <a:bodyPr/>
        <a:lstStyle/>
        <a:p>
          <a:endParaRPr lang="en-US"/>
        </a:p>
      </dgm:t>
    </dgm:pt>
    <dgm:pt modelId="{F51B5F13-DD30-4D63-B67F-14EB98A635DA}">
      <dgm:prSet custT="1"/>
      <dgm:spPr/>
      <dgm:t>
        <a:bodyPr/>
        <a:lstStyle/>
        <a:p>
          <a:r>
            <a:rPr lang="en-US" sz="1400" b="1" dirty="0" smtClean="0">
              <a:latin typeface="+mn-lt"/>
            </a:rPr>
            <a:t>Study  Licensing Applications &amp; Granting  Incentives  Sub-committee</a:t>
          </a:r>
          <a:endParaRPr lang="en-US" sz="1400" b="1" dirty="0">
            <a:latin typeface="+mn-lt"/>
          </a:endParaRPr>
        </a:p>
      </dgm:t>
    </dgm:pt>
    <dgm:pt modelId="{371D793D-BF46-45B2-891B-DC8DA4297135}" type="parTrans" cxnId="{AFF9331C-A617-4E39-884B-E0935A4AA5E9}">
      <dgm:prSet/>
      <dgm:spPr/>
      <dgm:t>
        <a:bodyPr/>
        <a:lstStyle/>
        <a:p>
          <a:endParaRPr lang="en-US"/>
        </a:p>
      </dgm:t>
    </dgm:pt>
    <dgm:pt modelId="{BF303940-0FDB-4C22-A638-921DBF0E4109}" type="sibTrans" cxnId="{AFF9331C-A617-4E39-884B-E0935A4AA5E9}">
      <dgm:prSet/>
      <dgm:spPr/>
      <dgm:t>
        <a:bodyPr/>
        <a:lstStyle/>
        <a:p>
          <a:endParaRPr lang="en-US"/>
        </a:p>
      </dgm:t>
    </dgm:pt>
    <dgm:pt modelId="{D607D1E0-86FB-4D5C-A14F-4C1CC74C427C}" type="pres">
      <dgm:prSet presAssocID="{DDBCE44A-CF19-4F29-9BD3-AD81411F2AAB}" presName="compositeShape" presStyleCnt="0">
        <dgm:presLayoutVars>
          <dgm:dir/>
          <dgm:resizeHandles/>
        </dgm:presLayoutVars>
      </dgm:prSet>
      <dgm:spPr/>
    </dgm:pt>
    <dgm:pt modelId="{7AFD0834-8CCA-49FB-8E41-C74A7AE640DF}" type="pres">
      <dgm:prSet presAssocID="{DDBCE44A-CF19-4F29-9BD3-AD81411F2AAB}" presName="pyramid" presStyleLbl="node1" presStyleIdx="0" presStyleCnt="1" custLinFactNeighborX="-26681" custLinFactNeighborY="-5051"/>
      <dgm:spPr/>
    </dgm:pt>
    <dgm:pt modelId="{FDBB4446-4236-41C4-9B9C-3D640248CBB6}" type="pres">
      <dgm:prSet presAssocID="{DDBCE44A-CF19-4F29-9BD3-AD81411F2AAB}" presName="theList" presStyleCnt="0"/>
      <dgm:spPr/>
    </dgm:pt>
    <dgm:pt modelId="{62E44766-31D9-46F8-8B50-F03811E490D8}" type="pres">
      <dgm:prSet presAssocID="{9AA7085A-D104-4C9F-94C2-4B56FD808025}" presName="aNode" presStyleLbl="fgAcc1" presStyleIdx="0" presStyleCnt="6" custScaleY="178455" custLinFactY="-25749" custLinFactNeighborX="-53216" custLinFactNeighborY="-100000">
        <dgm:presLayoutVars>
          <dgm:bulletEnabled val="1"/>
        </dgm:presLayoutVars>
      </dgm:prSet>
      <dgm:spPr/>
      <dgm:t>
        <a:bodyPr/>
        <a:lstStyle/>
        <a:p>
          <a:endParaRPr lang="en-US"/>
        </a:p>
      </dgm:t>
    </dgm:pt>
    <dgm:pt modelId="{11E3DE4C-E8DF-4476-9467-40F4971E0A21}" type="pres">
      <dgm:prSet presAssocID="{9AA7085A-D104-4C9F-94C2-4B56FD808025}" presName="aSpace" presStyleCnt="0"/>
      <dgm:spPr/>
    </dgm:pt>
    <dgm:pt modelId="{01F43363-E629-4615-947B-B3F281BB8250}" type="pres">
      <dgm:prSet presAssocID="{283871C4-DCF9-4C06-95AB-6ACFA5D57C7F}" presName="aNode" presStyleLbl="fgAcc1" presStyleIdx="1" presStyleCnt="6" custScaleY="151864" custLinFactNeighborX="-45446" custLinFactNeighborY="-37446">
        <dgm:presLayoutVars>
          <dgm:bulletEnabled val="1"/>
        </dgm:presLayoutVars>
      </dgm:prSet>
      <dgm:spPr/>
      <dgm:t>
        <a:bodyPr/>
        <a:lstStyle/>
        <a:p>
          <a:endParaRPr lang="en-US"/>
        </a:p>
      </dgm:t>
    </dgm:pt>
    <dgm:pt modelId="{2B24D0F5-4D28-4BE5-B1F9-4D0ED97E2EF7}" type="pres">
      <dgm:prSet presAssocID="{283871C4-DCF9-4C06-95AB-6ACFA5D57C7F}" presName="aSpace" presStyleCnt="0"/>
      <dgm:spPr/>
    </dgm:pt>
    <dgm:pt modelId="{0C85813E-69A3-4D23-A465-EE4A8F3022D1}" type="pres">
      <dgm:prSet presAssocID="{62FE40E5-62F5-41B0-B635-89BC03685DC5}" presName="aNode" presStyleLbl="fgAcc1" presStyleIdx="2" presStyleCnt="6" custLinFactY="84270" custLinFactNeighborX="24489" custLinFactNeighborY="100000">
        <dgm:presLayoutVars>
          <dgm:bulletEnabled val="1"/>
        </dgm:presLayoutVars>
      </dgm:prSet>
      <dgm:spPr/>
      <dgm:t>
        <a:bodyPr/>
        <a:lstStyle/>
        <a:p>
          <a:endParaRPr lang="en-US"/>
        </a:p>
      </dgm:t>
    </dgm:pt>
    <dgm:pt modelId="{AC319D51-2211-4D1B-9DA0-C9B1948848AC}" type="pres">
      <dgm:prSet presAssocID="{62FE40E5-62F5-41B0-B635-89BC03685DC5}" presName="aSpace" presStyleCnt="0"/>
      <dgm:spPr/>
    </dgm:pt>
    <dgm:pt modelId="{068F2A22-A861-4D6A-A46A-D79282166665}" type="pres">
      <dgm:prSet presAssocID="{CDFE788C-725B-4F6B-A056-2AED773D252C}" presName="aNode" presStyleLbl="fgAcc1" presStyleIdx="3" presStyleCnt="6" custLinFactY="89451" custLinFactNeighborX="27080" custLinFactNeighborY="100000">
        <dgm:presLayoutVars>
          <dgm:bulletEnabled val="1"/>
        </dgm:presLayoutVars>
      </dgm:prSet>
      <dgm:spPr/>
      <dgm:t>
        <a:bodyPr/>
        <a:lstStyle/>
        <a:p>
          <a:endParaRPr lang="en-US"/>
        </a:p>
      </dgm:t>
    </dgm:pt>
    <dgm:pt modelId="{E56824D5-2AD7-4835-96D7-AF0A28BC365B}" type="pres">
      <dgm:prSet presAssocID="{CDFE788C-725B-4F6B-A056-2AED773D252C}" presName="aSpace" presStyleCnt="0"/>
      <dgm:spPr/>
    </dgm:pt>
    <dgm:pt modelId="{A882BC28-34DD-4447-99F6-E63954FD8E82}" type="pres">
      <dgm:prSet presAssocID="{F51B5F13-DD30-4D63-B67F-14EB98A635DA}" presName="aNode" presStyleLbl="fgAcc1" presStyleIdx="4" presStyleCnt="6" custScaleY="184856" custLinFactY="94632" custLinFactNeighborX="27080" custLinFactNeighborY="100000">
        <dgm:presLayoutVars>
          <dgm:bulletEnabled val="1"/>
        </dgm:presLayoutVars>
      </dgm:prSet>
      <dgm:spPr/>
      <dgm:t>
        <a:bodyPr/>
        <a:lstStyle/>
        <a:p>
          <a:endParaRPr lang="en-US"/>
        </a:p>
      </dgm:t>
    </dgm:pt>
    <dgm:pt modelId="{0EC38DE7-F2F1-4C79-AD80-2D4F9779DCC1}" type="pres">
      <dgm:prSet presAssocID="{F51B5F13-DD30-4D63-B67F-14EB98A635DA}" presName="aSpace" presStyleCnt="0"/>
      <dgm:spPr/>
    </dgm:pt>
    <dgm:pt modelId="{B35A7E6C-BAAB-4F8E-BCCF-E313EBFF381B}" type="pres">
      <dgm:prSet presAssocID="{78006338-6811-4E92-ADE9-9C6EA58E40BD}" presName="aNode" presStyleLbl="fgAcc1" presStyleIdx="5" presStyleCnt="6" custScaleY="219833" custLinFactY="40083" custLinFactNeighborX="-86889" custLinFactNeighborY="100000">
        <dgm:presLayoutVars>
          <dgm:bulletEnabled val="1"/>
        </dgm:presLayoutVars>
      </dgm:prSet>
      <dgm:spPr/>
      <dgm:t>
        <a:bodyPr/>
        <a:lstStyle/>
        <a:p>
          <a:endParaRPr lang="en-US"/>
        </a:p>
      </dgm:t>
    </dgm:pt>
    <dgm:pt modelId="{A4950D55-14EC-494A-BBD3-FF4121F32DD5}" type="pres">
      <dgm:prSet presAssocID="{78006338-6811-4E92-ADE9-9C6EA58E40BD}" presName="aSpace" presStyleCnt="0"/>
      <dgm:spPr/>
    </dgm:pt>
  </dgm:ptLst>
  <dgm:cxnLst>
    <dgm:cxn modelId="{B7ED35E8-4362-41FD-BE89-98F5C9D9803F}" type="presOf" srcId="{62FE40E5-62F5-41B0-B635-89BC03685DC5}" destId="{0C85813E-69A3-4D23-A465-EE4A8F3022D1}" srcOrd="0" destOrd="0" presId="urn:microsoft.com/office/officeart/2005/8/layout/pyramid2"/>
    <dgm:cxn modelId="{964ED138-41BA-49CE-985D-FD513128C1B2}" type="presOf" srcId="{283871C4-DCF9-4C06-95AB-6ACFA5D57C7F}" destId="{01F43363-E629-4615-947B-B3F281BB8250}" srcOrd="0" destOrd="0" presId="urn:microsoft.com/office/officeart/2005/8/layout/pyramid2"/>
    <dgm:cxn modelId="{2E4EB2B9-562E-4203-AA78-E53EA9998114}" srcId="{DDBCE44A-CF19-4F29-9BD3-AD81411F2AAB}" destId="{62FE40E5-62F5-41B0-B635-89BC03685DC5}" srcOrd="2" destOrd="0" parTransId="{4284EF32-BAA0-4BD5-B851-FB62C1E2B6EE}" sibTransId="{D85E1287-22F1-4DB3-9587-28E1F93C5862}"/>
    <dgm:cxn modelId="{0C66B7CF-0EF9-4BB0-B729-C8F7EBB2B186}" type="presOf" srcId="{9AA7085A-D104-4C9F-94C2-4B56FD808025}" destId="{62E44766-31D9-46F8-8B50-F03811E490D8}" srcOrd="0" destOrd="0" presId="urn:microsoft.com/office/officeart/2005/8/layout/pyramid2"/>
    <dgm:cxn modelId="{ECE7E9F6-3E57-47D7-8F80-71D93673A0BF}" type="presOf" srcId="{F51B5F13-DD30-4D63-B67F-14EB98A635DA}" destId="{A882BC28-34DD-4447-99F6-E63954FD8E82}" srcOrd="0" destOrd="0" presId="urn:microsoft.com/office/officeart/2005/8/layout/pyramid2"/>
    <dgm:cxn modelId="{E7FCD549-44E0-48BF-AAA7-1BF7DA30677E}" type="presOf" srcId="{DDBCE44A-CF19-4F29-9BD3-AD81411F2AAB}" destId="{D607D1E0-86FB-4D5C-A14F-4C1CC74C427C}" srcOrd="0" destOrd="0" presId="urn:microsoft.com/office/officeart/2005/8/layout/pyramid2"/>
    <dgm:cxn modelId="{3038248D-766D-4829-987E-A11C4A92E92D}" srcId="{DDBCE44A-CF19-4F29-9BD3-AD81411F2AAB}" destId="{283871C4-DCF9-4C06-95AB-6ACFA5D57C7F}" srcOrd="1" destOrd="0" parTransId="{CBD69BE3-7E67-4DFB-9884-5EABCFB37580}" sibTransId="{541EFF66-CA33-4267-B265-E60A0CE79580}"/>
    <dgm:cxn modelId="{7DEA431C-3232-41E1-B96D-17A189CB3766}" srcId="{DDBCE44A-CF19-4F29-9BD3-AD81411F2AAB}" destId="{CDFE788C-725B-4F6B-A056-2AED773D252C}" srcOrd="3" destOrd="0" parTransId="{7862F5A1-BAAF-4E26-962D-DB1C6F5F22DC}" sibTransId="{6ABFCFAB-374C-4392-B25B-4555E74BF980}"/>
    <dgm:cxn modelId="{B200DECB-7AE5-4A3A-868F-1193993FB32D}" type="presOf" srcId="{78006338-6811-4E92-ADE9-9C6EA58E40BD}" destId="{B35A7E6C-BAAB-4F8E-BCCF-E313EBFF381B}" srcOrd="0" destOrd="0" presId="urn:microsoft.com/office/officeart/2005/8/layout/pyramid2"/>
    <dgm:cxn modelId="{6CD15527-BB88-46C2-BD18-2F2EDB793B56}" type="presOf" srcId="{CDFE788C-725B-4F6B-A056-2AED773D252C}" destId="{068F2A22-A861-4D6A-A46A-D79282166665}" srcOrd="0" destOrd="0" presId="urn:microsoft.com/office/officeart/2005/8/layout/pyramid2"/>
    <dgm:cxn modelId="{AFF9331C-A617-4E39-884B-E0935A4AA5E9}" srcId="{DDBCE44A-CF19-4F29-9BD3-AD81411F2AAB}" destId="{F51B5F13-DD30-4D63-B67F-14EB98A635DA}" srcOrd="4" destOrd="0" parTransId="{371D793D-BF46-45B2-891B-DC8DA4297135}" sibTransId="{BF303940-0FDB-4C22-A638-921DBF0E4109}"/>
    <dgm:cxn modelId="{7E70BAFB-2F8E-4ACA-B1CA-5319DD5A1CAA}" srcId="{DDBCE44A-CF19-4F29-9BD3-AD81411F2AAB}" destId="{78006338-6811-4E92-ADE9-9C6EA58E40BD}" srcOrd="5" destOrd="0" parTransId="{75080D39-FEFD-49C6-A4F8-B1B3C7E95418}" sibTransId="{93A7688F-C421-428B-B0EB-99326B1F65F9}"/>
    <dgm:cxn modelId="{2BCFA26E-0834-45FA-87F4-05F36134B8A4}" srcId="{DDBCE44A-CF19-4F29-9BD3-AD81411F2AAB}" destId="{9AA7085A-D104-4C9F-94C2-4B56FD808025}" srcOrd="0" destOrd="0" parTransId="{4FF3E65F-D521-41C7-8EB7-D3B155205ECF}" sibTransId="{EEA5AD14-15DB-4C36-9AE3-878FB7C415C3}"/>
    <dgm:cxn modelId="{F1B947D3-B5D3-4372-A6E7-4A7B3B4CD3C2}" type="presParOf" srcId="{D607D1E0-86FB-4D5C-A14F-4C1CC74C427C}" destId="{7AFD0834-8CCA-49FB-8E41-C74A7AE640DF}" srcOrd="0" destOrd="0" presId="urn:microsoft.com/office/officeart/2005/8/layout/pyramid2"/>
    <dgm:cxn modelId="{E9C0A0DD-025C-40B9-AC76-6B5ECFBDF941}" type="presParOf" srcId="{D607D1E0-86FB-4D5C-A14F-4C1CC74C427C}" destId="{FDBB4446-4236-41C4-9B9C-3D640248CBB6}" srcOrd="1" destOrd="0" presId="urn:microsoft.com/office/officeart/2005/8/layout/pyramid2"/>
    <dgm:cxn modelId="{591C5F25-E1C1-4DE6-A050-654296C6650B}" type="presParOf" srcId="{FDBB4446-4236-41C4-9B9C-3D640248CBB6}" destId="{62E44766-31D9-46F8-8B50-F03811E490D8}" srcOrd="0" destOrd="0" presId="urn:microsoft.com/office/officeart/2005/8/layout/pyramid2"/>
    <dgm:cxn modelId="{D03B4676-07D4-45B5-8373-5A167305FAD9}" type="presParOf" srcId="{FDBB4446-4236-41C4-9B9C-3D640248CBB6}" destId="{11E3DE4C-E8DF-4476-9467-40F4971E0A21}" srcOrd="1" destOrd="0" presId="urn:microsoft.com/office/officeart/2005/8/layout/pyramid2"/>
    <dgm:cxn modelId="{1119FB52-8857-461B-97BB-3D8908DBAA66}" type="presParOf" srcId="{FDBB4446-4236-41C4-9B9C-3D640248CBB6}" destId="{01F43363-E629-4615-947B-B3F281BB8250}" srcOrd="2" destOrd="0" presId="urn:microsoft.com/office/officeart/2005/8/layout/pyramid2"/>
    <dgm:cxn modelId="{A84FF159-9ED3-4F0D-9DF6-5CD3E2CC6E1C}" type="presParOf" srcId="{FDBB4446-4236-41C4-9B9C-3D640248CBB6}" destId="{2B24D0F5-4D28-4BE5-B1F9-4D0ED97E2EF7}" srcOrd="3" destOrd="0" presId="urn:microsoft.com/office/officeart/2005/8/layout/pyramid2"/>
    <dgm:cxn modelId="{10B12FCD-949D-4303-BE89-17243F81E111}" type="presParOf" srcId="{FDBB4446-4236-41C4-9B9C-3D640248CBB6}" destId="{0C85813E-69A3-4D23-A465-EE4A8F3022D1}" srcOrd="4" destOrd="0" presId="urn:microsoft.com/office/officeart/2005/8/layout/pyramid2"/>
    <dgm:cxn modelId="{8150F10C-1FFE-4E29-ACD2-88CECA6755E8}" type="presParOf" srcId="{FDBB4446-4236-41C4-9B9C-3D640248CBB6}" destId="{AC319D51-2211-4D1B-9DA0-C9B1948848AC}" srcOrd="5" destOrd="0" presId="urn:microsoft.com/office/officeart/2005/8/layout/pyramid2"/>
    <dgm:cxn modelId="{CE01EE9E-0E6D-4CD2-8C07-0351E0F57756}" type="presParOf" srcId="{FDBB4446-4236-41C4-9B9C-3D640248CBB6}" destId="{068F2A22-A861-4D6A-A46A-D79282166665}" srcOrd="6" destOrd="0" presId="urn:microsoft.com/office/officeart/2005/8/layout/pyramid2"/>
    <dgm:cxn modelId="{73EB7F65-FB4F-4E69-A7AC-571DC8967A5B}" type="presParOf" srcId="{FDBB4446-4236-41C4-9B9C-3D640248CBB6}" destId="{E56824D5-2AD7-4835-96D7-AF0A28BC365B}" srcOrd="7" destOrd="0" presId="urn:microsoft.com/office/officeart/2005/8/layout/pyramid2"/>
    <dgm:cxn modelId="{DAFB18FD-A0D9-48E6-8FF7-F0CDACDA4036}" type="presParOf" srcId="{FDBB4446-4236-41C4-9B9C-3D640248CBB6}" destId="{A882BC28-34DD-4447-99F6-E63954FD8E82}" srcOrd="8" destOrd="0" presId="urn:microsoft.com/office/officeart/2005/8/layout/pyramid2"/>
    <dgm:cxn modelId="{371B02F6-5DA8-4F35-A2A2-9E81DA4F4F38}" type="presParOf" srcId="{FDBB4446-4236-41C4-9B9C-3D640248CBB6}" destId="{0EC38DE7-F2F1-4C79-AD80-2D4F9779DCC1}" srcOrd="9" destOrd="0" presId="urn:microsoft.com/office/officeart/2005/8/layout/pyramid2"/>
    <dgm:cxn modelId="{E1EE5AED-55FC-4681-860D-D8E74AAAA841}" type="presParOf" srcId="{FDBB4446-4236-41C4-9B9C-3D640248CBB6}" destId="{B35A7E6C-BAAB-4F8E-BCCF-E313EBFF381B}" srcOrd="10" destOrd="0" presId="urn:microsoft.com/office/officeart/2005/8/layout/pyramid2"/>
    <dgm:cxn modelId="{8E7ED452-2A64-44BA-A13A-A2370DFBEF28}" type="presParOf" srcId="{FDBB4446-4236-41C4-9B9C-3D640248CBB6}" destId="{A4950D55-14EC-494A-BBD3-FF4121F32DD5}" srcOrd="11" destOrd="0" presId="urn:microsoft.com/office/officeart/2005/8/layout/pyramid2"/>
  </dgm:cxnLst>
  <dgm:bg/>
  <dgm:whole/>
</dgm:dataModel>
</file>

<file path=ppt/diagrams/data3.xml><?xml version="1.0" encoding="utf-8"?>
<dgm:dataModel xmlns:dgm="http://schemas.openxmlformats.org/drawingml/2006/diagram" xmlns:a="http://schemas.openxmlformats.org/drawingml/2006/main">
  <dgm:ptLst>
    <dgm:pt modelId="{4D96E7CB-4A76-4017-B852-A47FC7D74A3C}" type="doc">
      <dgm:prSet loTypeId="urn:microsoft.com/office/officeart/2005/8/layout/radial5" loCatId="cycle" qsTypeId="urn:microsoft.com/office/officeart/2005/8/quickstyle/simple3" qsCatId="simple" csTypeId="urn:microsoft.com/office/officeart/2005/8/colors/accent1_1" csCatId="accent1" phldr="1"/>
      <dgm:spPr/>
      <dgm:t>
        <a:bodyPr/>
        <a:lstStyle/>
        <a:p>
          <a:endParaRPr lang="en-US"/>
        </a:p>
      </dgm:t>
    </dgm:pt>
    <dgm:pt modelId="{9FD3345D-8C25-4679-A754-B6386FB621FA}">
      <dgm:prSet phldrT="[Text]"/>
      <dgm:spPr/>
      <dgm:t>
        <a:bodyPr/>
        <a:lstStyle/>
        <a:p>
          <a:r>
            <a:rPr lang="en-US" dirty="0" smtClean="0">
              <a:solidFill>
                <a:srgbClr val="FF0000"/>
              </a:solidFill>
            </a:rPr>
            <a:t>KFIB</a:t>
          </a:r>
          <a:endParaRPr lang="en-US" dirty="0">
            <a:solidFill>
              <a:srgbClr val="FF0000"/>
            </a:solidFill>
          </a:endParaRPr>
        </a:p>
      </dgm:t>
    </dgm:pt>
    <dgm:pt modelId="{6B3B84E7-D194-4833-92CE-8CF29E3C9B68}" type="parTrans" cxnId="{825F5D8D-C666-4354-B409-86FC16A9624A}">
      <dgm:prSet/>
      <dgm:spPr/>
      <dgm:t>
        <a:bodyPr/>
        <a:lstStyle/>
        <a:p>
          <a:endParaRPr lang="en-US"/>
        </a:p>
      </dgm:t>
    </dgm:pt>
    <dgm:pt modelId="{788022F7-472B-4D90-B9D1-7B144905BDD0}" type="sibTrans" cxnId="{825F5D8D-C666-4354-B409-86FC16A9624A}">
      <dgm:prSet/>
      <dgm:spPr/>
      <dgm:t>
        <a:bodyPr/>
        <a:lstStyle/>
        <a:p>
          <a:endParaRPr lang="en-US"/>
        </a:p>
      </dgm:t>
    </dgm:pt>
    <dgm:pt modelId="{329BC1B5-41E9-4B17-A6B8-ADC952BBCECF}">
      <dgm:prSet phldrT="[Text]"/>
      <dgm:spPr/>
      <dgm:t>
        <a:bodyPr/>
        <a:lstStyle/>
        <a:p>
          <a:r>
            <a:rPr lang="en-US" dirty="0" smtClean="0"/>
            <a:t>Kuwait Chamber of Commerce &amp; Industry</a:t>
          </a:r>
          <a:endParaRPr lang="en-US" dirty="0"/>
        </a:p>
      </dgm:t>
    </dgm:pt>
    <dgm:pt modelId="{DA0A4214-3AA0-42C4-94C9-AD7250494962}" type="parTrans" cxnId="{B9924DE6-EC0E-4375-8FFA-D1BF4C331504}">
      <dgm:prSet/>
      <dgm:spPr/>
      <dgm:t>
        <a:bodyPr/>
        <a:lstStyle/>
        <a:p>
          <a:endParaRPr lang="en-US"/>
        </a:p>
      </dgm:t>
    </dgm:pt>
    <dgm:pt modelId="{9413F89C-21BB-4FED-AFC8-0A41BA2DC9B9}" type="sibTrans" cxnId="{B9924DE6-EC0E-4375-8FFA-D1BF4C331504}">
      <dgm:prSet/>
      <dgm:spPr/>
      <dgm:t>
        <a:bodyPr/>
        <a:lstStyle/>
        <a:p>
          <a:endParaRPr lang="en-US"/>
        </a:p>
      </dgm:t>
    </dgm:pt>
    <dgm:pt modelId="{46AAF9F6-D94B-46EA-BD99-7A51483ECBEB}">
      <dgm:prSet phldrT="[Text]"/>
      <dgm:spPr/>
      <dgm:t>
        <a:bodyPr/>
        <a:lstStyle/>
        <a:p>
          <a:r>
            <a:rPr lang="en-US" dirty="0" smtClean="0"/>
            <a:t>Concerned government entities</a:t>
          </a:r>
          <a:endParaRPr lang="en-US" dirty="0"/>
        </a:p>
      </dgm:t>
    </dgm:pt>
    <dgm:pt modelId="{921FBEDC-0C83-41CC-BFD2-20B41C3D8C88}" type="parTrans" cxnId="{A25BA70E-E147-48AC-9656-D05412DB8C28}">
      <dgm:prSet/>
      <dgm:spPr/>
      <dgm:t>
        <a:bodyPr/>
        <a:lstStyle/>
        <a:p>
          <a:endParaRPr lang="en-US"/>
        </a:p>
      </dgm:t>
    </dgm:pt>
    <dgm:pt modelId="{C856214F-2855-401E-BA69-0F844037C3CB}" type="sibTrans" cxnId="{A25BA70E-E147-48AC-9656-D05412DB8C28}">
      <dgm:prSet/>
      <dgm:spPr/>
      <dgm:t>
        <a:bodyPr/>
        <a:lstStyle/>
        <a:p>
          <a:endParaRPr lang="en-US"/>
        </a:p>
      </dgm:t>
    </dgm:pt>
    <dgm:pt modelId="{9550D9FD-FD49-47A1-84D2-54D98C7A7271}">
      <dgm:prSet phldrT="[Text]"/>
      <dgm:spPr/>
      <dgm:t>
        <a:bodyPr/>
        <a:lstStyle/>
        <a:p>
          <a:r>
            <a:rPr lang="en-US" dirty="0" smtClean="0"/>
            <a:t>Joint business councils, embassies, </a:t>
          </a:r>
          <a:endParaRPr lang="en-US" dirty="0"/>
        </a:p>
      </dgm:t>
    </dgm:pt>
    <dgm:pt modelId="{C82BF61F-5BD0-4698-A8F6-7B1DE0BD6CB5}" type="parTrans" cxnId="{E2152DA5-CB15-4AFE-B391-F729AA205581}">
      <dgm:prSet/>
      <dgm:spPr/>
      <dgm:t>
        <a:bodyPr/>
        <a:lstStyle/>
        <a:p>
          <a:endParaRPr lang="en-US"/>
        </a:p>
      </dgm:t>
    </dgm:pt>
    <dgm:pt modelId="{9A903580-00FE-488A-B653-C0C638FD7FB6}" type="sibTrans" cxnId="{E2152DA5-CB15-4AFE-B391-F729AA205581}">
      <dgm:prSet/>
      <dgm:spPr/>
      <dgm:t>
        <a:bodyPr/>
        <a:lstStyle/>
        <a:p>
          <a:endParaRPr lang="en-US"/>
        </a:p>
      </dgm:t>
    </dgm:pt>
    <dgm:pt modelId="{E162AC9A-9F1C-4254-A253-9E46EC734397}">
      <dgm:prSet phldrT="[Text]"/>
      <dgm:spPr/>
      <dgm:t>
        <a:bodyPr/>
        <a:lstStyle/>
        <a:p>
          <a:r>
            <a:rPr lang="en-US" dirty="0" smtClean="0"/>
            <a:t>Local civil organizations (unions, professional societies)</a:t>
          </a:r>
          <a:endParaRPr lang="en-US" dirty="0"/>
        </a:p>
      </dgm:t>
    </dgm:pt>
    <dgm:pt modelId="{F696E586-3B96-41F6-8EA4-65D6A0812D5D}" type="parTrans" cxnId="{EB1901F7-DBC4-4CC2-B08E-DB2431C364B5}">
      <dgm:prSet/>
      <dgm:spPr/>
      <dgm:t>
        <a:bodyPr/>
        <a:lstStyle/>
        <a:p>
          <a:endParaRPr lang="en-US"/>
        </a:p>
      </dgm:t>
    </dgm:pt>
    <dgm:pt modelId="{5736D9C8-3B27-415C-A8E1-35B876C8ABB2}" type="sibTrans" cxnId="{EB1901F7-DBC4-4CC2-B08E-DB2431C364B5}">
      <dgm:prSet/>
      <dgm:spPr/>
      <dgm:t>
        <a:bodyPr/>
        <a:lstStyle/>
        <a:p>
          <a:endParaRPr lang="en-US"/>
        </a:p>
      </dgm:t>
    </dgm:pt>
    <dgm:pt modelId="{3DCA696D-D87E-4DEB-89EA-AAF441F8965F}">
      <dgm:prSet/>
      <dgm:spPr/>
      <dgm:t>
        <a:bodyPr/>
        <a:lstStyle/>
        <a:p>
          <a:r>
            <a:rPr lang="en-US" dirty="0" smtClean="0"/>
            <a:t>National Offset Company (NOC)</a:t>
          </a:r>
          <a:endParaRPr lang="en-US" dirty="0"/>
        </a:p>
      </dgm:t>
    </dgm:pt>
    <dgm:pt modelId="{A0499423-82E7-450A-B098-095DF4DC28E1}" type="parTrans" cxnId="{FD1B3D4D-449A-4C6B-ADD1-3B1918065B80}">
      <dgm:prSet/>
      <dgm:spPr/>
      <dgm:t>
        <a:bodyPr/>
        <a:lstStyle/>
        <a:p>
          <a:endParaRPr lang="en-US"/>
        </a:p>
      </dgm:t>
    </dgm:pt>
    <dgm:pt modelId="{F2014739-11FE-4BA6-9C97-C3BA8ED833CE}" type="sibTrans" cxnId="{FD1B3D4D-449A-4C6B-ADD1-3B1918065B80}">
      <dgm:prSet/>
      <dgm:spPr/>
      <dgm:t>
        <a:bodyPr/>
        <a:lstStyle/>
        <a:p>
          <a:endParaRPr lang="en-US"/>
        </a:p>
      </dgm:t>
    </dgm:pt>
    <dgm:pt modelId="{311D0387-89D2-4B79-91CE-2A44074A1AA9}">
      <dgm:prSet/>
      <dgm:spPr/>
      <dgm:t>
        <a:bodyPr/>
        <a:lstStyle/>
        <a:p>
          <a:r>
            <a:rPr lang="en-US" dirty="0" smtClean="0"/>
            <a:t>international organizations</a:t>
          </a:r>
        </a:p>
        <a:p>
          <a:r>
            <a:rPr lang="en-US" dirty="0" smtClean="0"/>
            <a:t>(UN, World Bank)</a:t>
          </a:r>
          <a:endParaRPr lang="en-US" dirty="0"/>
        </a:p>
      </dgm:t>
    </dgm:pt>
    <dgm:pt modelId="{95022DB8-F73C-4E4D-BCA1-A532F17D00E0}" type="parTrans" cxnId="{6CD38D03-616C-4A0D-B9C7-3ABAF3992D88}">
      <dgm:prSet/>
      <dgm:spPr/>
      <dgm:t>
        <a:bodyPr/>
        <a:lstStyle/>
        <a:p>
          <a:endParaRPr lang="en-US"/>
        </a:p>
      </dgm:t>
    </dgm:pt>
    <dgm:pt modelId="{3706900D-DAC4-468B-90E0-8C843E3FA035}" type="sibTrans" cxnId="{6CD38D03-616C-4A0D-B9C7-3ABAF3992D88}">
      <dgm:prSet/>
      <dgm:spPr/>
      <dgm:t>
        <a:bodyPr/>
        <a:lstStyle/>
        <a:p>
          <a:endParaRPr lang="en-US"/>
        </a:p>
      </dgm:t>
    </dgm:pt>
    <dgm:pt modelId="{B25643B6-BA4B-4C79-9E3A-3CF89972775E}">
      <dgm:prSet/>
      <dgm:spPr/>
      <dgm:t>
        <a:bodyPr/>
        <a:lstStyle/>
        <a:p>
          <a:r>
            <a:rPr lang="en-US" dirty="0" smtClean="0"/>
            <a:t>Media and communications companies(OBG, BBW)_</a:t>
          </a:r>
          <a:endParaRPr lang="en-US" dirty="0"/>
        </a:p>
      </dgm:t>
    </dgm:pt>
    <dgm:pt modelId="{F01B2378-6FC1-4726-9B6E-E8AB8E430938}" type="parTrans" cxnId="{C4C39629-1408-4BDF-A9F9-9C74467A676E}">
      <dgm:prSet/>
      <dgm:spPr/>
      <dgm:t>
        <a:bodyPr/>
        <a:lstStyle/>
        <a:p>
          <a:endParaRPr lang="en-US"/>
        </a:p>
      </dgm:t>
    </dgm:pt>
    <dgm:pt modelId="{897DFB55-0B4C-4B94-B312-EDF5F84B9AB4}" type="sibTrans" cxnId="{C4C39629-1408-4BDF-A9F9-9C74467A676E}">
      <dgm:prSet/>
      <dgm:spPr/>
      <dgm:t>
        <a:bodyPr/>
        <a:lstStyle/>
        <a:p>
          <a:endParaRPr lang="en-US"/>
        </a:p>
      </dgm:t>
    </dgm:pt>
    <dgm:pt modelId="{24852E63-CD80-4C3A-BA45-2615CB55A107}">
      <dgm:prSet/>
      <dgm:spPr/>
      <dgm:t>
        <a:bodyPr/>
        <a:lstStyle/>
        <a:p>
          <a:r>
            <a:rPr lang="en-US" dirty="0" smtClean="0"/>
            <a:t>World Association of Investment Promotion Agencies (WAIPA)</a:t>
          </a:r>
          <a:endParaRPr lang="en-US" dirty="0"/>
        </a:p>
      </dgm:t>
    </dgm:pt>
    <dgm:pt modelId="{AF0200CE-BBA9-4F35-A36F-FE0DCCD8AE0C}" type="parTrans" cxnId="{CD5FA1E6-36AD-4186-B44B-559C6580E3AE}">
      <dgm:prSet/>
      <dgm:spPr/>
      <dgm:t>
        <a:bodyPr/>
        <a:lstStyle/>
        <a:p>
          <a:endParaRPr lang="en-US"/>
        </a:p>
      </dgm:t>
    </dgm:pt>
    <dgm:pt modelId="{05267846-102C-4656-B409-87CEC7703043}" type="sibTrans" cxnId="{CD5FA1E6-36AD-4186-B44B-559C6580E3AE}">
      <dgm:prSet/>
      <dgm:spPr/>
      <dgm:t>
        <a:bodyPr/>
        <a:lstStyle/>
        <a:p>
          <a:endParaRPr lang="en-US"/>
        </a:p>
      </dgm:t>
    </dgm:pt>
    <dgm:pt modelId="{81959086-F593-4C50-B541-4486319C2FC1}">
      <dgm:prSet/>
      <dgm:spPr/>
      <dgm:t>
        <a:bodyPr/>
        <a:lstStyle/>
        <a:p>
          <a:r>
            <a:rPr lang="en-US" dirty="0" smtClean="0"/>
            <a:t>Kuwait Diplomat Institute</a:t>
          </a:r>
          <a:endParaRPr lang="en-US" dirty="0"/>
        </a:p>
      </dgm:t>
    </dgm:pt>
    <dgm:pt modelId="{E5FA6D7F-0078-4F53-AC01-F9736AA6B4D1}" type="parTrans" cxnId="{BE40D995-137D-4F3B-8DDE-FBC3303EF4FD}">
      <dgm:prSet/>
      <dgm:spPr/>
      <dgm:t>
        <a:bodyPr/>
        <a:lstStyle/>
        <a:p>
          <a:endParaRPr lang="en-US"/>
        </a:p>
      </dgm:t>
    </dgm:pt>
    <dgm:pt modelId="{E82321F5-2E14-446C-9C57-6D1972F486A9}" type="sibTrans" cxnId="{BE40D995-137D-4F3B-8DDE-FBC3303EF4FD}">
      <dgm:prSet/>
      <dgm:spPr/>
      <dgm:t>
        <a:bodyPr/>
        <a:lstStyle/>
        <a:p>
          <a:endParaRPr lang="en-US"/>
        </a:p>
      </dgm:t>
    </dgm:pt>
    <dgm:pt modelId="{A6051028-FB50-471C-A676-F1A50AE35A7E}">
      <dgm:prSet/>
      <dgm:spPr/>
      <dgm:t>
        <a:bodyPr/>
        <a:lstStyle/>
        <a:p>
          <a:r>
            <a:rPr lang="en-US" dirty="0" smtClean="0"/>
            <a:t>Arab regional organizations</a:t>
          </a:r>
        </a:p>
        <a:p>
          <a:r>
            <a:rPr lang="en-US" dirty="0" smtClean="0"/>
            <a:t>(</a:t>
          </a:r>
          <a:r>
            <a:rPr lang="en-US" dirty="0" err="1" smtClean="0"/>
            <a:t>Dhaman</a:t>
          </a:r>
          <a:r>
            <a:rPr lang="en-US" dirty="0" smtClean="0"/>
            <a:t>, API)</a:t>
          </a:r>
          <a:endParaRPr lang="en-US" dirty="0"/>
        </a:p>
      </dgm:t>
    </dgm:pt>
    <dgm:pt modelId="{FEB9D85B-DA93-4737-845A-1CCB64D99C8F}" type="parTrans" cxnId="{A0B1C946-559D-4AA1-978E-D134DC9F2F4C}">
      <dgm:prSet/>
      <dgm:spPr/>
      <dgm:t>
        <a:bodyPr/>
        <a:lstStyle/>
        <a:p>
          <a:endParaRPr lang="en-US"/>
        </a:p>
      </dgm:t>
    </dgm:pt>
    <dgm:pt modelId="{D0625E02-3B45-49BA-B3B3-93E2E0558F0F}" type="sibTrans" cxnId="{A0B1C946-559D-4AA1-978E-D134DC9F2F4C}">
      <dgm:prSet/>
      <dgm:spPr/>
      <dgm:t>
        <a:bodyPr/>
        <a:lstStyle/>
        <a:p>
          <a:endParaRPr lang="en-US"/>
        </a:p>
      </dgm:t>
    </dgm:pt>
    <dgm:pt modelId="{93645793-0853-4562-802A-E0343BBA1026}" type="pres">
      <dgm:prSet presAssocID="{4D96E7CB-4A76-4017-B852-A47FC7D74A3C}" presName="Name0" presStyleCnt="0">
        <dgm:presLayoutVars>
          <dgm:chMax val="1"/>
          <dgm:dir/>
          <dgm:animLvl val="ctr"/>
          <dgm:resizeHandles val="exact"/>
        </dgm:presLayoutVars>
      </dgm:prSet>
      <dgm:spPr/>
      <dgm:t>
        <a:bodyPr/>
        <a:lstStyle/>
        <a:p>
          <a:endParaRPr lang="en-US"/>
        </a:p>
      </dgm:t>
    </dgm:pt>
    <dgm:pt modelId="{93C7EF9E-11C1-4AAD-9B36-92435A060E14}" type="pres">
      <dgm:prSet presAssocID="{9FD3345D-8C25-4679-A754-B6386FB621FA}" presName="centerShape" presStyleLbl="node0" presStyleIdx="0" presStyleCnt="1" custLinFactNeighborX="-447" custLinFactNeighborY="244"/>
      <dgm:spPr/>
      <dgm:t>
        <a:bodyPr/>
        <a:lstStyle/>
        <a:p>
          <a:endParaRPr lang="en-US"/>
        </a:p>
      </dgm:t>
    </dgm:pt>
    <dgm:pt modelId="{3EB59F3E-C5C4-4338-83FD-05AAD3E2F46D}" type="pres">
      <dgm:prSet presAssocID="{DA0A4214-3AA0-42C4-94C9-AD7250494962}" presName="parTrans" presStyleLbl="sibTrans2D1" presStyleIdx="0" presStyleCnt="10"/>
      <dgm:spPr/>
      <dgm:t>
        <a:bodyPr/>
        <a:lstStyle/>
        <a:p>
          <a:endParaRPr lang="en-US"/>
        </a:p>
      </dgm:t>
    </dgm:pt>
    <dgm:pt modelId="{6817EA11-2AFA-4678-8DEB-C4E6356B59FF}" type="pres">
      <dgm:prSet presAssocID="{DA0A4214-3AA0-42C4-94C9-AD7250494962}" presName="connectorText" presStyleLbl="sibTrans2D1" presStyleIdx="0" presStyleCnt="10"/>
      <dgm:spPr/>
      <dgm:t>
        <a:bodyPr/>
        <a:lstStyle/>
        <a:p>
          <a:endParaRPr lang="en-US"/>
        </a:p>
      </dgm:t>
    </dgm:pt>
    <dgm:pt modelId="{86BBA507-AE5D-4D6E-B3F8-88ED0A89AAFF}" type="pres">
      <dgm:prSet presAssocID="{329BC1B5-41E9-4B17-A6B8-ADC952BBCECF}" presName="node" presStyleLbl="node1" presStyleIdx="0" presStyleCnt="10">
        <dgm:presLayoutVars>
          <dgm:bulletEnabled val="1"/>
        </dgm:presLayoutVars>
      </dgm:prSet>
      <dgm:spPr/>
      <dgm:t>
        <a:bodyPr/>
        <a:lstStyle/>
        <a:p>
          <a:endParaRPr lang="en-US"/>
        </a:p>
      </dgm:t>
    </dgm:pt>
    <dgm:pt modelId="{5FF119AA-EE56-46FF-8FB1-A6D0D907BEC2}" type="pres">
      <dgm:prSet presAssocID="{921FBEDC-0C83-41CC-BFD2-20B41C3D8C88}" presName="parTrans" presStyleLbl="sibTrans2D1" presStyleIdx="1" presStyleCnt="10"/>
      <dgm:spPr/>
      <dgm:t>
        <a:bodyPr/>
        <a:lstStyle/>
        <a:p>
          <a:endParaRPr lang="en-US"/>
        </a:p>
      </dgm:t>
    </dgm:pt>
    <dgm:pt modelId="{F8619631-2CA4-4DF9-9808-2A7C76F5FB32}" type="pres">
      <dgm:prSet presAssocID="{921FBEDC-0C83-41CC-BFD2-20B41C3D8C88}" presName="connectorText" presStyleLbl="sibTrans2D1" presStyleIdx="1" presStyleCnt="10"/>
      <dgm:spPr/>
      <dgm:t>
        <a:bodyPr/>
        <a:lstStyle/>
        <a:p>
          <a:endParaRPr lang="en-US"/>
        </a:p>
      </dgm:t>
    </dgm:pt>
    <dgm:pt modelId="{E888E577-1E0C-4B6E-8FB6-D0784956CD43}" type="pres">
      <dgm:prSet presAssocID="{46AAF9F6-D94B-46EA-BD99-7A51483ECBEB}" presName="node" presStyleLbl="node1" presStyleIdx="1" presStyleCnt="10">
        <dgm:presLayoutVars>
          <dgm:bulletEnabled val="1"/>
        </dgm:presLayoutVars>
      </dgm:prSet>
      <dgm:spPr/>
      <dgm:t>
        <a:bodyPr/>
        <a:lstStyle/>
        <a:p>
          <a:endParaRPr lang="en-US"/>
        </a:p>
      </dgm:t>
    </dgm:pt>
    <dgm:pt modelId="{E44A770B-767D-41F0-AFFF-FBEDF50999DB}" type="pres">
      <dgm:prSet presAssocID="{C82BF61F-5BD0-4698-A8F6-7B1DE0BD6CB5}" presName="parTrans" presStyleLbl="sibTrans2D1" presStyleIdx="2" presStyleCnt="10"/>
      <dgm:spPr/>
      <dgm:t>
        <a:bodyPr/>
        <a:lstStyle/>
        <a:p>
          <a:endParaRPr lang="en-US"/>
        </a:p>
      </dgm:t>
    </dgm:pt>
    <dgm:pt modelId="{80656227-9FA3-416A-96C9-695E8D271373}" type="pres">
      <dgm:prSet presAssocID="{C82BF61F-5BD0-4698-A8F6-7B1DE0BD6CB5}" presName="connectorText" presStyleLbl="sibTrans2D1" presStyleIdx="2" presStyleCnt="10"/>
      <dgm:spPr/>
      <dgm:t>
        <a:bodyPr/>
        <a:lstStyle/>
        <a:p>
          <a:endParaRPr lang="en-US"/>
        </a:p>
      </dgm:t>
    </dgm:pt>
    <dgm:pt modelId="{4E9B6A58-3CCB-41DC-917A-25526C90C282}" type="pres">
      <dgm:prSet presAssocID="{9550D9FD-FD49-47A1-84D2-54D98C7A7271}" presName="node" presStyleLbl="node1" presStyleIdx="2" presStyleCnt="10">
        <dgm:presLayoutVars>
          <dgm:bulletEnabled val="1"/>
        </dgm:presLayoutVars>
      </dgm:prSet>
      <dgm:spPr/>
      <dgm:t>
        <a:bodyPr/>
        <a:lstStyle/>
        <a:p>
          <a:endParaRPr lang="en-US"/>
        </a:p>
      </dgm:t>
    </dgm:pt>
    <dgm:pt modelId="{D50AB147-218D-42CC-8238-B69A9AA49056}" type="pres">
      <dgm:prSet presAssocID="{F696E586-3B96-41F6-8EA4-65D6A0812D5D}" presName="parTrans" presStyleLbl="sibTrans2D1" presStyleIdx="3" presStyleCnt="10"/>
      <dgm:spPr/>
      <dgm:t>
        <a:bodyPr/>
        <a:lstStyle/>
        <a:p>
          <a:endParaRPr lang="en-US"/>
        </a:p>
      </dgm:t>
    </dgm:pt>
    <dgm:pt modelId="{596F9F53-C138-4D06-94B7-FC98586E8CB2}" type="pres">
      <dgm:prSet presAssocID="{F696E586-3B96-41F6-8EA4-65D6A0812D5D}" presName="connectorText" presStyleLbl="sibTrans2D1" presStyleIdx="3" presStyleCnt="10"/>
      <dgm:spPr/>
      <dgm:t>
        <a:bodyPr/>
        <a:lstStyle/>
        <a:p>
          <a:endParaRPr lang="en-US"/>
        </a:p>
      </dgm:t>
    </dgm:pt>
    <dgm:pt modelId="{3D38FACC-D81C-494A-B27B-B757B59A2E4E}" type="pres">
      <dgm:prSet presAssocID="{E162AC9A-9F1C-4254-A253-9E46EC734397}" presName="node" presStyleLbl="node1" presStyleIdx="3" presStyleCnt="10">
        <dgm:presLayoutVars>
          <dgm:bulletEnabled val="1"/>
        </dgm:presLayoutVars>
      </dgm:prSet>
      <dgm:spPr/>
      <dgm:t>
        <a:bodyPr/>
        <a:lstStyle/>
        <a:p>
          <a:endParaRPr lang="en-US"/>
        </a:p>
      </dgm:t>
    </dgm:pt>
    <dgm:pt modelId="{5E8531D1-DDE6-4494-9BA4-BA7996D7DFA0}" type="pres">
      <dgm:prSet presAssocID="{A0499423-82E7-450A-B098-095DF4DC28E1}" presName="parTrans" presStyleLbl="sibTrans2D1" presStyleIdx="4" presStyleCnt="10"/>
      <dgm:spPr/>
      <dgm:t>
        <a:bodyPr/>
        <a:lstStyle/>
        <a:p>
          <a:endParaRPr lang="en-US"/>
        </a:p>
      </dgm:t>
    </dgm:pt>
    <dgm:pt modelId="{4705CA0E-85D1-46DC-96CA-3355310285F6}" type="pres">
      <dgm:prSet presAssocID="{A0499423-82E7-450A-B098-095DF4DC28E1}" presName="connectorText" presStyleLbl="sibTrans2D1" presStyleIdx="4" presStyleCnt="10"/>
      <dgm:spPr/>
      <dgm:t>
        <a:bodyPr/>
        <a:lstStyle/>
        <a:p>
          <a:endParaRPr lang="en-US"/>
        </a:p>
      </dgm:t>
    </dgm:pt>
    <dgm:pt modelId="{02B61F0B-2799-4D0B-A874-F95CB979445D}" type="pres">
      <dgm:prSet presAssocID="{3DCA696D-D87E-4DEB-89EA-AAF441F8965F}" presName="node" presStyleLbl="node1" presStyleIdx="4" presStyleCnt="10">
        <dgm:presLayoutVars>
          <dgm:bulletEnabled val="1"/>
        </dgm:presLayoutVars>
      </dgm:prSet>
      <dgm:spPr/>
      <dgm:t>
        <a:bodyPr/>
        <a:lstStyle/>
        <a:p>
          <a:endParaRPr lang="en-US"/>
        </a:p>
      </dgm:t>
    </dgm:pt>
    <dgm:pt modelId="{9BCB8818-5584-48AC-8265-BB169216FE4B}" type="pres">
      <dgm:prSet presAssocID="{95022DB8-F73C-4E4D-BCA1-A532F17D00E0}" presName="parTrans" presStyleLbl="sibTrans2D1" presStyleIdx="5" presStyleCnt="10"/>
      <dgm:spPr/>
      <dgm:t>
        <a:bodyPr/>
        <a:lstStyle/>
        <a:p>
          <a:endParaRPr lang="en-US"/>
        </a:p>
      </dgm:t>
    </dgm:pt>
    <dgm:pt modelId="{7D668C61-0763-435E-BAD9-EC95887BEE23}" type="pres">
      <dgm:prSet presAssocID="{95022DB8-F73C-4E4D-BCA1-A532F17D00E0}" presName="connectorText" presStyleLbl="sibTrans2D1" presStyleIdx="5" presStyleCnt="10"/>
      <dgm:spPr/>
      <dgm:t>
        <a:bodyPr/>
        <a:lstStyle/>
        <a:p>
          <a:endParaRPr lang="en-US"/>
        </a:p>
      </dgm:t>
    </dgm:pt>
    <dgm:pt modelId="{F918D02D-A7DF-45A4-90C0-81FD8C6C2A23}" type="pres">
      <dgm:prSet presAssocID="{311D0387-89D2-4B79-91CE-2A44074A1AA9}" presName="node" presStyleLbl="node1" presStyleIdx="5" presStyleCnt="10">
        <dgm:presLayoutVars>
          <dgm:bulletEnabled val="1"/>
        </dgm:presLayoutVars>
      </dgm:prSet>
      <dgm:spPr/>
      <dgm:t>
        <a:bodyPr/>
        <a:lstStyle/>
        <a:p>
          <a:endParaRPr lang="en-US"/>
        </a:p>
      </dgm:t>
    </dgm:pt>
    <dgm:pt modelId="{7574F8ED-3BD5-4376-90F8-EEB4C6A5E69B}" type="pres">
      <dgm:prSet presAssocID="{F01B2378-6FC1-4726-9B6E-E8AB8E430938}" presName="parTrans" presStyleLbl="sibTrans2D1" presStyleIdx="6" presStyleCnt="10"/>
      <dgm:spPr/>
      <dgm:t>
        <a:bodyPr/>
        <a:lstStyle/>
        <a:p>
          <a:endParaRPr lang="en-US"/>
        </a:p>
      </dgm:t>
    </dgm:pt>
    <dgm:pt modelId="{8D34D509-0D8E-42F3-929A-069B80D793D0}" type="pres">
      <dgm:prSet presAssocID="{F01B2378-6FC1-4726-9B6E-E8AB8E430938}" presName="connectorText" presStyleLbl="sibTrans2D1" presStyleIdx="6" presStyleCnt="10"/>
      <dgm:spPr/>
      <dgm:t>
        <a:bodyPr/>
        <a:lstStyle/>
        <a:p>
          <a:endParaRPr lang="en-US"/>
        </a:p>
      </dgm:t>
    </dgm:pt>
    <dgm:pt modelId="{BAB39AA0-B011-443A-80E2-1779A9A2E3F3}" type="pres">
      <dgm:prSet presAssocID="{B25643B6-BA4B-4C79-9E3A-3CF89972775E}" presName="node" presStyleLbl="node1" presStyleIdx="6" presStyleCnt="10">
        <dgm:presLayoutVars>
          <dgm:bulletEnabled val="1"/>
        </dgm:presLayoutVars>
      </dgm:prSet>
      <dgm:spPr/>
      <dgm:t>
        <a:bodyPr/>
        <a:lstStyle/>
        <a:p>
          <a:endParaRPr lang="en-US"/>
        </a:p>
      </dgm:t>
    </dgm:pt>
    <dgm:pt modelId="{8044431B-BF18-4FFC-BA62-D99D4F48BF68}" type="pres">
      <dgm:prSet presAssocID="{AF0200CE-BBA9-4F35-A36F-FE0DCCD8AE0C}" presName="parTrans" presStyleLbl="sibTrans2D1" presStyleIdx="7" presStyleCnt="10"/>
      <dgm:spPr/>
      <dgm:t>
        <a:bodyPr/>
        <a:lstStyle/>
        <a:p>
          <a:endParaRPr lang="en-US"/>
        </a:p>
      </dgm:t>
    </dgm:pt>
    <dgm:pt modelId="{0CCD6597-8281-42C7-A2DE-29A59C83302F}" type="pres">
      <dgm:prSet presAssocID="{AF0200CE-BBA9-4F35-A36F-FE0DCCD8AE0C}" presName="connectorText" presStyleLbl="sibTrans2D1" presStyleIdx="7" presStyleCnt="10"/>
      <dgm:spPr/>
      <dgm:t>
        <a:bodyPr/>
        <a:lstStyle/>
        <a:p>
          <a:endParaRPr lang="en-US"/>
        </a:p>
      </dgm:t>
    </dgm:pt>
    <dgm:pt modelId="{CA5E372E-6ACC-46B8-8E1C-EC014CA0304E}" type="pres">
      <dgm:prSet presAssocID="{24852E63-CD80-4C3A-BA45-2615CB55A107}" presName="node" presStyleLbl="node1" presStyleIdx="7" presStyleCnt="10">
        <dgm:presLayoutVars>
          <dgm:bulletEnabled val="1"/>
        </dgm:presLayoutVars>
      </dgm:prSet>
      <dgm:spPr/>
      <dgm:t>
        <a:bodyPr/>
        <a:lstStyle/>
        <a:p>
          <a:endParaRPr lang="en-US"/>
        </a:p>
      </dgm:t>
    </dgm:pt>
    <dgm:pt modelId="{04C33498-51A7-4EEE-B041-B2E164A1C6C3}" type="pres">
      <dgm:prSet presAssocID="{E5FA6D7F-0078-4F53-AC01-F9736AA6B4D1}" presName="parTrans" presStyleLbl="sibTrans2D1" presStyleIdx="8" presStyleCnt="10"/>
      <dgm:spPr/>
      <dgm:t>
        <a:bodyPr/>
        <a:lstStyle/>
        <a:p>
          <a:endParaRPr lang="en-US"/>
        </a:p>
      </dgm:t>
    </dgm:pt>
    <dgm:pt modelId="{2250506D-360A-4843-89EF-22B48C5E2029}" type="pres">
      <dgm:prSet presAssocID="{E5FA6D7F-0078-4F53-AC01-F9736AA6B4D1}" presName="connectorText" presStyleLbl="sibTrans2D1" presStyleIdx="8" presStyleCnt="10"/>
      <dgm:spPr/>
      <dgm:t>
        <a:bodyPr/>
        <a:lstStyle/>
        <a:p>
          <a:endParaRPr lang="en-US"/>
        </a:p>
      </dgm:t>
    </dgm:pt>
    <dgm:pt modelId="{480F1169-F46C-4412-843F-5FDD669FC6B7}" type="pres">
      <dgm:prSet presAssocID="{81959086-F593-4C50-B541-4486319C2FC1}" presName="node" presStyleLbl="node1" presStyleIdx="8" presStyleCnt="10">
        <dgm:presLayoutVars>
          <dgm:bulletEnabled val="1"/>
        </dgm:presLayoutVars>
      </dgm:prSet>
      <dgm:spPr/>
      <dgm:t>
        <a:bodyPr/>
        <a:lstStyle/>
        <a:p>
          <a:endParaRPr lang="en-US"/>
        </a:p>
      </dgm:t>
    </dgm:pt>
    <dgm:pt modelId="{C33ED838-1969-4502-B5E8-BECEF9FDF46B}" type="pres">
      <dgm:prSet presAssocID="{FEB9D85B-DA93-4737-845A-1CCB64D99C8F}" presName="parTrans" presStyleLbl="sibTrans2D1" presStyleIdx="9" presStyleCnt="10"/>
      <dgm:spPr/>
      <dgm:t>
        <a:bodyPr/>
        <a:lstStyle/>
        <a:p>
          <a:endParaRPr lang="en-US"/>
        </a:p>
      </dgm:t>
    </dgm:pt>
    <dgm:pt modelId="{9B55CDBF-3D55-462A-9315-7B02E9671497}" type="pres">
      <dgm:prSet presAssocID="{FEB9D85B-DA93-4737-845A-1CCB64D99C8F}" presName="connectorText" presStyleLbl="sibTrans2D1" presStyleIdx="9" presStyleCnt="10"/>
      <dgm:spPr/>
      <dgm:t>
        <a:bodyPr/>
        <a:lstStyle/>
        <a:p>
          <a:endParaRPr lang="en-US"/>
        </a:p>
      </dgm:t>
    </dgm:pt>
    <dgm:pt modelId="{6F3557D2-673B-48AA-BFB3-EBBF0F783BBE}" type="pres">
      <dgm:prSet presAssocID="{A6051028-FB50-471C-A676-F1A50AE35A7E}" presName="node" presStyleLbl="node1" presStyleIdx="9" presStyleCnt="10">
        <dgm:presLayoutVars>
          <dgm:bulletEnabled val="1"/>
        </dgm:presLayoutVars>
      </dgm:prSet>
      <dgm:spPr/>
      <dgm:t>
        <a:bodyPr/>
        <a:lstStyle/>
        <a:p>
          <a:endParaRPr lang="en-US"/>
        </a:p>
      </dgm:t>
    </dgm:pt>
  </dgm:ptLst>
  <dgm:cxnLst>
    <dgm:cxn modelId="{6CD38D03-616C-4A0D-B9C7-3ABAF3992D88}" srcId="{9FD3345D-8C25-4679-A754-B6386FB621FA}" destId="{311D0387-89D2-4B79-91CE-2A44074A1AA9}" srcOrd="5" destOrd="0" parTransId="{95022DB8-F73C-4E4D-BCA1-A532F17D00E0}" sibTransId="{3706900D-DAC4-468B-90E0-8C843E3FA035}"/>
    <dgm:cxn modelId="{42285E1A-C383-41AF-B7B7-B4B49B9B584D}" type="presOf" srcId="{F696E586-3B96-41F6-8EA4-65D6A0812D5D}" destId="{D50AB147-218D-42CC-8238-B69A9AA49056}" srcOrd="0" destOrd="0" presId="urn:microsoft.com/office/officeart/2005/8/layout/radial5"/>
    <dgm:cxn modelId="{31C647E2-9767-4863-A02C-E7566722FB32}" type="presOf" srcId="{46AAF9F6-D94B-46EA-BD99-7A51483ECBEB}" destId="{E888E577-1E0C-4B6E-8FB6-D0784956CD43}" srcOrd="0" destOrd="0" presId="urn:microsoft.com/office/officeart/2005/8/layout/radial5"/>
    <dgm:cxn modelId="{AFF7EAF5-D494-4AB1-AD40-34A67FCA9C2C}" type="presOf" srcId="{24852E63-CD80-4C3A-BA45-2615CB55A107}" destId="{CA5E372E-6ACC-46B8-8E1C-EC014CA0304E}" srcOrd="0" destOrd="0" presId="urn:microsoft.com/office/officeart/2005/8/layout/radial5"/>
    <dgm:cxn modelId="{1298BEEF-0CCE-495C-86DC-E162C41BA77E}" type="presOf" srcId="{9550D9FD-FD49-47A1-84D2-54D98C7A7271}" destId="{4E9B6A58-3CCB-41DC-917A-25526C90C282}" srcOrd="0" destOrd="0" presId="urn:microsoft.com/office/officeart/2005/8/layout/radial5"/>
    <dgm:cxn modelId="{80B4F1B7-CD49-4044-921B-2FFA7806E9D5}" type="presOf" srcId="{A6051028-FB50-471C-A676-F1A50AE35A7E}" destId="{6F3557D2-673B-48AA-BFB3-EBBF0F783BBE}" srcOrd="0" destOrd="0" presId="urn:microsoft.com/office/officeart/2005/8/layout/radial5"/>
    <dgm:cxn modelId="{8D2B9990-D4D5-4911-8060-2D462CF6536B}" type="presOf" srcId="{E5FA6D7F-0078-4F53-AC01-F9736AA6B4D1}" destId="{2250506D-360A-4843-89EF-22B48C5E2029}" srcOrd="1" destOrd="0" presId="urn:microsoft.com/office/officeart/2005/8/layout/radial5"/>
    <dgm:cxn modelId="{8D67AED0-6A8B-4C14-AA42-5B17E8D175B0}" type="presOf" srcId="{C82BF61F-5BD0-4698-A8F6-7B1DE0BD6CB5}" destId="{E44A770B-767D-41F0-AFFF-FBEDF50999DB}" srcOrd="0" destOrd="0" presId="urn:microsoft.com/office/officeart/2005/8/layout/radial5"/>
    <dgm:cxn modelId="{FD1B3D4D-449A-4C6B-ADD1-3B1918065B80}" srcId="{9FD3345D-8C25-4679-A754-B6386FB621FA}" destId="{3DCA696D-D87E-4DEB-89EA-AAF441F8965F}" srcOrd="4" destOrd="0" parTransId="{A0499423-82E7-450A-B098-095DF4DC28E1}" sibTransId="{F2014739-11FE-4BA6-9C97-C3BA8ED833CE}"/>
    <dgm:cxn modelId="{825F5D8D-C666-4354-B409-86FC16A9624A}" srcId="{4D96E7CB-4A76-4017-B852-A47FC7D74A3C}" destId="{9FD3345D-8C25-4679-A754-B6386FB621FA}" srcOrd="0" destOrd="0" parTransId="{6B3B84E7-D194-4833-92CE-8CF29E3C9B68}" sibTransId="{788022F7-472B-4D90-B9D1-7B144905BDD0}"/>
    <dgm:cxn modelId="{064B7FF3-AD84-4290-A924-34264786077D}" type="presOf" srcId="{A0499423-82E7-450A-B098-095DF4DC28E1}" destId="{4705CA0E-85D1-46DC-96CA-3355310285F6}" srcOrd="1" destOrd="0" presId="urn:microsoft.com/office/officeart/2005/8/layout/radial5"/>
    <dgm:cxn modelId="{65ADCAF2-DF97-43F1-BD7C-21FC58E5BC14}" type="presOf" srcId="{921FBEDC-0C83-41CC-BFD2-20B41C3D8C88}" destId="{F8619631-2CA4-4DF9-9808-2A7C76F5FB32}" srcOrd="1" destOrd="0" presId="urn:microsoft.com/office/officeart/2005/8/layout/radial5"/>
    <dgm:cxn modelId="{11AA5A91-4C48-4E74-913C-2E6E42F576BC}" type="presOf" srcId="{DA0A4214-3AA0-42C4-94C9-AD7250494962}" destId="{6817EA11-2AFA-4678-8DEB-C4E6356B59FF}" srcOrd="1" destOrd="0" presId="urn:microsoft.com/office/officeart/2005/8/layout/radial5"/>
    <dgm:cxn modelId="{2F272214-3E34-44D9-9C80-75C51500750E}" type="presOf" srcId="{B25643B6-BA4B-4C79-9E3A-3CF89972775E}" destId="{BAB39AA0-B011-443A-80E2-1779A9A2E3F3}" srcOrd="0" destOrd="0" presId="urn:microsoft.com/office/officeart/2005/8/layout/radial5"/>
    <dgm:cxn modelId="{930D8324-8298-493C-B81B-84CC601BE30E}" type="presOf" srcId="{DA0A4214-3AA0-42C4-94C9-AD7250494962}" destId="{3EB59F3E-C5C4-4338-83FD-05AAD3E2F46D}" srcOrd="0" destOrd="0" presId="urn:microsoft.com/office/officeart/2005/8/layout/radial5"/>
    <dgm:cxn modelId="{09B68F93-F6D2-4650-9D8F-1163847EDECA}" type="presOf" srcId="{4D96E7CB-4A76-4017-B852-A47FC7D74A3C}" destId="{93645793-0853-4562-802A-E0343BBA1026}" srcOrd="0" destOrd="0" presId="urn:microsoft.com/office/officeart/2005/8/layout/radial5"/>
    <dgm:cxn modelId="{B31F5725-EF62-463F-8E82-31D956D1B73E}" type="presOf" srcId="{9FD3345D-8C25-4679-A754-B6386FB621FA}" destId="{93C7EF9E-11C1-4AAD-9B36-92435A060E14}" srcOrd="0" destOrd="0" presId="urn:microsoft.com/office/officeart/2005/8/layout/radial5"/>
    <dgm:cxn modelId="{F678DFE9-ADF7-4783-938C-6C732AB12669}" type="presOf" srcId="{329BC1B5-41E9-4B17-A6B8-ADC952BBCECF}" destId="{86BBA507-AE5D-4D6E-B3F8-88ED0A89AAFF}" srcOrd="0" destOrd="0" presId="urn:microsoft.com/office/officeart/2005/8/layout/radial5"/>
    <dgm:cxn modelId="{8F3206DA-A412-4AFF-A115-31A9B5500085}" type="presOf" srcId="{AF0200CE-BBA9-4F35-A36F-FE0DCCD8AE0C}" destId="{0CCD6597-8281-42C7-A2DE-29A59C83302F}" srcOrd="1" destOrd="0" presId="urn:microsoft.com/office/officeart/2005/8/layout/radial5"/>
    <dgm:cxn modelId="{CD5FA1E6-36AD-4186-B44B-559C6580E3AE}" srcId="{9FD3345D-8C25-4679-A754-B6386FB621FA}" destId="{24852E63-CD80-4C3A-BA45-2615CB55A107}" srcOrd="7" destOrd="0" parTransId="{AF0200CE-BBA9-4F35-A36F-FE0DCCD8AE0C}" sibTransId="{05267846-102C-4656-B409-87CEC7703043}"/>
    <dgm:cxn modelId="{A25BA70E-E147-48AC-9656-D05412DB8C28}" srcId="{9FD3345D-8C25-4679-A754-B6386FB621FA}" destId="{46AAF9F6-D94B-46EA-BD99-7A51483ECBEB}" srcOrd="1" destOrd="0" parTransId="{921FBEDC-0C83-41CC-BFD2-20B41C3D8C88}" sibTransId="{C856214F-2855-401E-BA69-0F844037C3CB}"/>
    <dgm:cxn modelId="{99B38B10-80F7-43F6-AC8E-6D25A2FB7389}" type="presOf" srcId="{95022DB8-F73C-4E4D-BCA1-A532F17D00E0}" destId="{7D668C61-0763-435E-BAD9-EC95887BEE23}" srcOrd="1" destOrd="0" presId="urn:microsoft.com/office/officeart/2005/8/layout/radial5"/>
    <dgm:cxn modelId="{984CF789-CFB5-4900-A1FB-DCA32599C4D7}" type="presOf" srcId="{3DCA696D-D87E-4DEB-89EA-AAF441F8965F}" destId="{02B61F0B-2799-4D0B-A874-F95CB979445D}" srcOrd="0" destOrd="0" presId="urn:microsoft.com/office/officeart/2005/8/layout/radial5"/>
    <dgm:cxn modelId="{DFB7BCCF-BF93-45AC-BB37-B202405FD5D1}" type="presOf" srcId="{F01B2378-6FC1-4726-9B6E-E8AB8E430938}" destId="{7574F8ED-3BD5-4376-90F8-EEB4C6A5E69B}" srcOrd="0" destOrd="0" presId="urn:microsoft.com/office/officeart/2005/8/layout/radial5"/>
    <dgm:cxn modelId="{2F103A43-DA1D-4044-A6B6-FE864608F65A}" type="presOf" srcId="{FEB9D85B-DA93-4737-845A-1CCB64D99C8F}" destId="{9B55CDBF-3D55-462A-9315-7B02E9671497}" srcOrd="1" destOrd="0" presId="urn:microsoft.com/office/officeart/2005/8/layout/radial5"/>
    <dgm:cxn modelId="{55BA66FB-6CC0-4A7D-8E27-ACADAC8E5BAA}" type="presOf" srcId="{921FBEDC-0C83-41CC-BFD2-20B41C3D8C88}" destId="{5FF119AA-EE56-46FF-8FB1-A6D0D907BEC2}" srcOrd="0" destOrd="0" presId="urn:microsoft.com/office/officeart/2005/8/layout/radial5"/>
    <dgm:cxn modelId="{C8700C1E-CDAD-4DF9-B965-A09F7741931E}" type="presOf" srcId="{AF0200CE-BBA9-4F35-A36F-FE0DCCD8AE0C}" destId="{8044431B-BF18-4FFC-BA62-D99D4F48BF68}" srcOrd="0" destOrd="0" presId="urn:microsoft.com/office/officeart/2005/8/layout/radial5"/>
    <dgm:cxn modelId="{C1A59012-1C2C-4199-ACD2-068BA62650BA}" type="presOf" srcId="{311D0387-89D2-4B79-91CE-2A44074A1AA9}" destId="{F918D02D-A7DF-45A4-90C0-81FD8C6C2A23}" srcOrd="0" destOrd="0" presId="urn:microsoft.com/office/officeart/2005/8/layout/radial5"/>
    <dgm:cxn modelId="{9AECA7BD-01B7-4881-865B-71A71CD314C9}" type="presOf" srcId="{C82BF61F-5BD0-4698-A8F6-7B1DE0BD6CB5}" destId="{80656227-9FA3-416A-96C9-695E8D271373}" srcOrd="1" destOrd="0" presId="urn:microsoft.com/office/officeart/2005/8/layout/radial5"/>
    <dgm:cxn modelId="{D8D54466-8544-45EB-B0C5-455363680060}" type="presOf" srcId="{95022DB8-F73C-4E4D-BCA1-A532F17D00E0}" destId="{9BCB8818-5584-48AC-8265-BB169216FE4B}" srcOrd="0" destOrd="0" presId="urn:microsoft.com/office/officeart/2005/8/layout/radial5"/>
    <dgm:cxn modelId="{A0B1C946-559D-4AA1-978E-D134DC9F2F4C}" srcId="{9FD3345D-8C25-4679-A754-B6386FB621FA}" destId="{A6051028-FB50-471C-A676-F1A50AE35A7E}" srcOrd="9" destOrd="0" parTransId="{FEB9D85B-DA93-4737-845A-1CCB64D99C8F}" sibTransId="{D0625E02-3B45-49BA-B3B3-93E2E0558F0F}"/>
    <dgm:cxn modelId="{E47E88D3-643C-4236-9416-A7D8BADF79A9}" type="presOf" srcId="{A0499423-82E7-450A-B098-095DF4DC28E1}" destId="{5E8531D1-DDE6-4494-9BA4-BA7996D7DFA0}" srcOrd="0" destOrd="0" presId="urn:microsoft.com/office/officeart/2005/8/layout/radial5"/>
    <dgm:cxn modelId="{C9079128-D61F-4FB8-B2D9-D6D59A8AF9D6}" type="presOf" srcId="{E162AC9A-9F1C-4254-A253-9E46EC734397}" destId="{3D38FACC-D81C-494A-B27B-B757B59A2E4E}" srcOrd="0" destOrd="0" presId="urn:microsoft.com/office/officeart/2005/8/layout/radial5"/>
    <dgm:cxn modelId="{E47A0260-80C1-4781-8391-5B2C66F06112}" type="presOf" srcId="{E5FA6D7F-0078-4F53-AC01-F9736AA6B4D1}" destId="{04C33498-51A7-4EEE-B041-B2E164A1C6C3}" srcOrd="0" destOrd="0" presId="urn:microsoft.com/office/officeart/2005/8/layout/radial5"/>
    <dgm:cxn modelId="{B9924DE6-EC0E-4375-8FFA-D1BF4C331504}" srcId="{9FD3345D-8C25-4679-A754-B6386FB621FA}" destId="{329BC1B5-41E9-4B17-A6B8-ADC952BBCECF}" srcOrd="0" destOrd="0" parTransId="{DA0A4214-3AA0-42C4-94C9-AD7250494962}" sibTransId="{9413F89C-21BB-4FED-AFC8-0A41BA2DC9B9}"/>
    <dgm:cxn modelId="{63D3FF92-7CF2-4933-AA1C-D996A0AF7114}" type="presOf" srcId="{F696E586-3B96-41F6-8EA4-65D6A0812D5D}" destId="{596F9F53-C138-4D06-94B7-FC98586E8CB2}" srcOrd="1" destOrd="0" presId="urn:microsoft.com/office/officeart/2005/8/layout/radial5"/>
    <dgm:cxn modelId="{E2152DA5-CB15-4AFE-B391-F729AA205581}" srcId="{9FD3345D-8C25-4679-A754-B6386FB621FA}" destId="{9550D9FD-FD49-47A1-84D2-54D98C7A7271}" srcOrd="2" destOrd="0" parTransId="{C82BF61F-5BD0-4698-A8F6-7B1DE0BD6CB5}" sibTransId="{9A903580-00FE-488A-B653-C0C638FD7FB6}"/>
    <dgm:cxn modelId="{D20F5A44-7E8A-4431-BDF3-8E32C9879B4A}" type="presOf" srcId="{81959086-F593-4C50-B541-4486319C2FC1}" destId="{480F1169-F46C-4412-843F-5FDD669FC6B7}" srcOrd="0" destOrd="0" presId="urn:microsoft.com/office/officeart/2005/8/layout/radial5"/>
    <dgm:cxn modelId="{BE40D995-137D-4F3B-8DDE-FBC3303EF4FD}" srcId="{9FD3345D-8C25-4679-A754-B6386FB621FA}" destId="{81959086-F593-4C50-B541-4486319C2FC1}" srcOrd="8" destOrd="0" parTransId="{E5FA6D7F-0078-4F53-AC01-F9736AA6B4D1}" sibTransId="{E82321F5-2E14-446C-9C57-6D1972F486A9}"/>
    <dgm:cxn modelId="{FA185692-7BF3-4D08-80B7-20475A899CA3}" type="presOf" srcId="{F01B2378-6FC1-4726-9B6E-E8AB8E430938}" destId="{8D34D509-0D8E-42F3-929A-069B80D793D0}" srcOrd="1" destOrd="0" presId="urn:microsoft.com/office/officeart/2005/8/layout/radial5"/>
    <dgm:cxn modelId="{C4C39629-1408-4BDF-A9F9-9C74467A676E}" srcId="{9FD3345D-8C25-4679-A754-B6386FB621FA}" destId="{B25643B6-BA4B-4C79-9E3A-3CF89972775E}" srcOrd="6" destOrd="0" parTransId="{F01B2378-6FC1-4726-9B6E-E8AB8E430938}" sibTransId="{897DFB55-0B4C-4B94-B312-EDF5F84B9AB4}"/>
    <dgm:cxn modelId="{EB1901F7-DBC4-4CC2-B08E-DB2431C364B5}" srcId="{9FD3345D-8C25-4679-A754-B6386FB621FA}" destId="{E162AC9A-9F1C-4254-A253-9E46EC734397}" srcOrd="3" destOrd="0" parTransId="{F696E586-3B96-41F6-8EA4-65D6A0812D5D}" sibTransId="{5736D9C8-3B27-415C-A8E1-35B876C8ABB2}"/>
    <dgm:cxn modelId="{E7A93770-F155-4893-9257-61098B12AA24}" type="presOf" srcId="{FEB9D85B-DA93-4737-845A-1CCB64D99C8F}" destId="{C33ED838-1969-4502-B5E8-BECEF9FDF46B}" srcOrd="0" destOrd="0" presId="urn:microsoft.com/office/officeart/2005/8/layout/radial5"/>
    <dgm:cxn modelId="{7F1C769C-F535-40A8-B6B3-E99CA12FB99C}" type="presParOf" srcId="{93645793-0853-4562-802A-E0343BBA1026}" destId="{93C7EF9E-11C1-4AAD-9B36-92435A060E14}" srcOrd="0" destOrd="0" presId="urn:microsoft.com/office/officeart/2005/8/layout/radial5"/>
    <dgm:cxn modelId="{CA77D4BB-1C99-47EB-9579-2847DAAF8292}" type="presParOf" srcId="{93645793-0853-4562-802A-E0343BBA1026}" destId="{3EB59F3E-C5C4-4338-83FD-05AAD3E2F46D}" srcOrd="1" destOrd="0" presId="urn:microsoft.com/office/officeart/2005/8/layout/radial5"/>
    <dgm:cxn modelId="{47536443-E54B-4B10-86F0-FE057D3B1C69}" type="presParOf" srcId="{3EB59F3E-C5C4-4338-83FD-05AAD3E2F46D}" destId="{6817EA11-2AFA-4678-8DEB-C4E6356B59FF}" srcOrd="0" destOrd="0" presId="urn:microsoft.com/office/officeart/2005/8/layout/radial5"/>
    <dgm:cxn modelId="{684ACD3D-9349-4A6C-9A79-E715179965E0}" type="presParOf" srcId="{93645793-0853-4562-802A-E0343BBA1026}" destId="{86BBA507-AE5D-4D6E-B3F8-88ED0A89AAFF}" srcOrd="2" destOrd="0" presId="urn:microsoft.com/office/officeart/2005/8/layout/radial5"/>
    <dgm:cxn modelId="{D1BAE8C0-4381-4D08-B25F-0828B5FEBEBC}" type="presParOf" srcId="{93645793-0853-4562-802A-E0343BBA1026}" destId="{5FF119AA-EE56-46FF-8FB1-A6D0D907BEC2}" srcOrd="3" destOrd="0" presId="urn:microsoft.com/office/officeart/2005/8/layout/radial5"/>
    <dgm:cxn modelId="{D1CC9751-3060-48FA-B8F2-DC5EBCED4FE0}" type="presParOf" srcId="{5FF119AA-EE56-46FF-8FB1-A6D0D907BEC2}" destId="{F8619631-2CA4-4DF9-9808-2A7C76F5FB32}" srcOrd="0" destOrd="0" presId="urn:microsoft.com/office/officeart/2005/8/layout/radial5"/>
    <dgm:cxn modelId="{93472465-4AE2-4AF2-8D20-08B8404C5150}" type="presParOf" srcId="{93645793-0853-4562-802A-E0343BBA1026}" destId="{E888E577-1E0C-4B6E-8FB6-D0784956CD43}" srcOrd="4" destOrd="0" presId="urn:microsoft.com/office/officeart/2005/8/layout/radial5"/>
    <dgm:cxn modelId="{8F36AFD6-D924-4C94-A8A5-5AA5C3815D08}" type="presParOf" srcId="{93645793-0853-4562-802A-E0343BBA1026}" destId="{E44A770B-767D-41F0-AFFF-FBEDF50999DB}" srcOrd="5" destOrd="0" presId="urn:microsoft.com/office/officeart/2005/8/layout/radial5"/>
    <dgm:cxn modelId="{3E9FD588-765D-4C6E-8B36-DCA122BBA92F}" type="presParOf" srcId="{E44A770B-767D-41F0-AFFF-FBEDF50999DB}" destId="{80656227-9FA3-416A-96C9-695E8D271373}" srcOrd="0" destOrd="0" presId="urn:microsoft.com/office/officeart/2005/8/layout/radial5"/>
    <dgm:cxn modelId="{AE1960BE-D0CF-4C43-9883-3B798F46AC4F}" type="presParOf" srcId="{93645793-0853-4562-802A-E0343BBA1026}" destId="{4E9B6A58-3CCB-41DC-917A-25526C90C282}" srcOrd="6" destOrd="0" presId="urn:microsoft.com/office/officeart/2005/8/layout/radial5"/>
    <dgm:cxn modelId="{6A0A9FC3-34F4-4D0D-970C-03300F47EE38}" type="presParOf" srcId="{93645793-0853-4562-802A-E0343BBA1026}" destId="{D50AB147-218D-42CC-8238-B69A9AA49056}" srcOrd="7" destOrd="0" presId="urn:microsoft.com/office/officeart/2005/8/layout/radial5"/>
    <dgm:cxn modelId="{06F974CD-2FB7-4384-AF6D-8D690D300030}" type="presParOf" srcId="{D50AB147-218D-42CC-8238-B69A9AA49056}" destId="{596F9F53-C138-4D06-94B7-FC98586E8CB2}" srcOrd="0" destOrd="0" presId="urn:microsoft.com/office/officeart/2005/8/layout/radial5"/>
    <dgm:cxn modelId="{19F5A540-0D88-4A9C-BC7A-974FB65DE087}" type="presParOf" srcId="{93645793-0853-4562-802A-E0343BBA1026}" destId="{3D38FACC-D81C-494A-B27B-B757B59A2E4E}" srcOrd="8" destOrd="0" presId="urn:microsoft.com/office/officeart/2005/8/layout/radial5"/>
    <dgm:cxn modelId="{C9A5E864-9A9E-41EB-97E9-E263C1740B2A}" type="presParOf" srcId="{93645793-0853-4562-802A-E0343BBA1026}" destId="{5E8531D1-DDE6-4494-9BA4-BA7996D7DFA0}" srcOrd="9" destOrd="0" presId="urn:microsoft.com/office/officeart/2005/8/layout/radial5"/>
    <dgm:cxn modelId="{5123878B-B7CC-4648-87D6-E0750E89087E}" type="presParOf" srcId="{5E8531D1-DDE6-4494-9BA4-BA7996D7DFA0}" destId="{4705CA0E-85D1-46DC-96CA-3355310285F6}" srcOrd="0" destOrd="0" presId="urn:microsoft.com/office/officeart/2005/8/layout/radial5"/>
    <dgm:cxn modelId="{C8619AD3-7778-4B41-94D0-8622E14B53BA}" type="presParOf" srcId="{93645793-0853-4562-802A-E0343BBA1026}" destId="{02B61F0B-2799-4D0B-A874-F95CB979445D}" srcOrd="10" destOrd="0" presId="urn:microsoft.com/office/officeart/2005/8/layout/radial5"/>
    <dgm:cxn modelId="{EF1E6231-B9EA-428C-9D67-801D42DFF7AD}" type="presParOf" srcId="{93645793-0853-4562-802A-E0343BBA1026}" destId="{9BCB8818-5584-48AC-8265-BB169216FE4B}" srcOrd="11" destOrd="0" presId="urn:microsoft.com/office/officeart/2005/8/layout/radial5"/>
    <dgm:cxn modelId="{503F236B-2660-4334-9775-94A6EBE503C0}" type="presParOf" srcId="{9BCB8818-5584-48AC-8265-BB169216FE4B}" destId="{7D668C61-0763-435E-BAD9-EC95887BEE23}" srcOrd="0" destOrd="0" presId="urn:microsoft.com/office/officeart/2005/8/layout/radial5"/>
    <dgm:cxn modelId="{1699D53C-8156-4302-A5F5-9B3628A62D5B}" type="presParOf" srcId="{93645793-0853-4562-802A-E0343BBA1026}" destId="{F918D02D-A7DF-45A4-90C0-81FD8C6C2A23}" srcOrd="12" destOrd="0" presId="urn:microsoft.com/office/officeart/2005/8/layout/radial5"/>
    <dgm:cxn modelId="{3CD7FDAF-3141-4395-9A10-1038D20ACD1F}" type="presParOf" srcId="{93645793-0853-4562-802A-E0343BBA1026}" destId="{7574F8ED-3BD5-4376-90F8-EEB4C6A5E69B}" srcOrd="13" destOrd="0" presId="urn:microsoft.com/office/officeart/2005/8/layout/radial5"/>
    <dgm:cxn modelId="{59D6B28C-F37A-475E-8AAC-5DB8F5FF1ABE}" type="presParOf" srcId="{7574F8ED-3BD5-4376-90F8-EEB4C6A5E69B}" destId="{8D34D509-0D8E-42F3-929A-069B80D793D0}" srcOrd="0" destOrd="0" presId="urn:microsoft.com/office/officeart/2005/8/layout/radial5"/>
    <dgm:cxn modelId="{E37DCABA-90DC-4326-BEDD-7ECC38E27282}" type="presParOf" srcId="{93645793-0853-4562-802A-E0343BBA1026}" destId="{BAB39AA0-B011-443A-80E2-1779A9A2E3F3}" srcOrd="14" destOrd="0" presId="urn:microsoft.com/office/officeart/2005/8/layout/radial5"/>
    <dgm:cxn modelId="{BED04514-1FB0-494E-B7CD-E2E5D60CA939}" type="presParOf" srcId="{93645793-0853-4562-802A-E0343BBA1026}" destId="{8044431B-BF18-4FFC-BA62-D99D4F48BF68}" srcOrd="15" destOrd="0" presId="urn:microsoft.com/office/officeart/2005/8/layout/radial5"/>
    <dgm:cxn modelId="{C9CAB197-ADE5-4008-B1B5-5FACA9198B94}" type="presParOf" srcId="{8044431B-BF18-4FFC-BA62-D99D4F48BF68}" destId="{0CCD6597-8281-42C7-A2DE-29A59C83302F}" srcOrd="0" destOrd="0" presId="urn:microsoft.com/office/officeart/2005/8/layout/radial5"/>
    <dgm:cxn modelId="{99A29A28-457B-41EE-8858-514063ECB93D}" type="presParOf" srcId="{93645793-0853-4562-802A-E0343BBA1026}" destId="{CA5E372E-6ACC-46B8-8E1C-EC014CA0304E}" srcOrd="16" destOrd="0" presId="urn:microsoft.com/office/officeart/2005/8/layout/radial5"/>
    <dgm:cxn modelId="{8467C13E-2F18-4283-9C06-A67B124D8FB6}" type="presParOf" srcId="{93645793-0853-4562-802A-E0343BBA1026}" destId="{04C33498-51A7-4EEE-B041-B2E164A1C6C3}" srcOrd="17" destOrd="0" presId="urn:microsoft.com/office/officeart/2005/8/layout/radial5"/>
    <dgm:cxn modelId="{F8C66F09-05F3-4C50-97BC-FCF79A27CB46}" type="presParOf" srcId="{04C33498-51A7-4EEE-B041-B2E164A1C6C3}" destId="{2250506D-360A-4843-89EF-22B48C5E2029}" srcOrd="0" destOrd="0" presId="urn:microsoft.com/office/officeart/2005/8/layout/radial5"/>
    <dgm:cxn modelId="{2FBCE2CF-A507-4C7B-863C-7D9BE07FCC14}" type="presParOf" srcId="{93645793-0853-4562-802A-E0343BBA1026}" destId="{480F1169-F46C-4412-843F-5FDD669FC6B7}" srcOrd="18" destOrd="0" presId="urn:microsoft.com/office/officeart/2005/8/layout/radial5"/>
    <dgm:cxn modelId="{E1FBC982-85CC-42E0-89AD-800D9F77A328}" type="presParOf" srcId="{93645793-0853-4562-802A-E0343BBA1026}" destId="{C33ED838-1969-4502-B5E8-BECEF9FDF46B}" srcOrd="19" destOrd="0" presId="urn:microsoft.com/office/officeart/2005/8/layout/radial5"/>
    <dgm:cxn modelId="{41876384-FFC2-4518-BE55-E6EC3E2132FE}" type="presParOf" srcId="{C33ED838-1969-4502-B5E8-BECEF9FDF46B}" destId="{9B55CDBF-3D55-462A-9315-7B02E9671497}" srcOrd="0" destOrd="0" presId="urn:microsoft.com/office/officeart/2005/8/layout/radial5"/>
    <dgm:cxn modelId="{4D3F6453-4ED7-47F5-BA6D-768FAD4C69FD}" type="presParOf" srcId="{93645793-0853-4562-802A-E0343BBA1026}" destId="{6F3557D2-673B-48AA-BFB3-EBBF0F783BBE}" srcOrd="20" destOrd="0" presId="urn:microsoft.com/office/officeart/2005/8/layout/radial5"/>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765932-101E-44F3-8BAF-B0A0F79A34E3}" type="datetimeFigureOut">
              <a:rPr lang="en-US" smtClean="0"/>
              <a:pPr/>
              <a:t>10/3/2011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39237B-5577-4602-936E-5BD086BFDFE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endParaRPr lang="en-US" smtClean="0">
              <a:cs typeface="Arial" pitchFamily="34" charset="0"/>
            </a:endParaRPr>
          </a:p>
        </p:txBody>
      </p:sp>
      <p:sp>
        <p:nvSpPr>
          <p:cNvPr id="28676" name="Slide Number Placeholder 3"/>
          <p:cNvSpPr>
            <a:spLocks noGrp="1"/>
          </p:cNvSpPr>
          <p:nvPr>
            <p:ph type="sldNum" sz="quarter" idx="5"/>
          </p:nvPr>
        </p:nvSpPr>
        <p:spPr>
          <a:noFill/>
        </p:spPr>
        <p:txBody>
          <a:bodyPr/>
          <a:lstStyle/>
          <a:p>
            <a:fld id="{4B0CA89D-81A6-4A39-B3D3-CBC91739292A}" type="slidenum">
              <a:rPr lang="ar-SA" smtClean="0">
                <a:latin typeface="Arial" pitchFamily="34" charset="0"/>
              </a:rPr>
              <a:pPr/>
              <a:t>3</a:t>
            </a:fld>
            <a:endParaRPr lang="en-US"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0C21176-B027-4D58-9216-60EBC383C6F3}" type="datetimeFigureOut">
              <a:rPr lang="en-US" smtClean="0"/>
              <a:pPr/>
              <a:t>10/3/2011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9941EE-7E99-4752-8490-7CEB4FDC8D0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C21176-B027-4D58-9216-60EBC383C6F3}" type="datetimeFigureOut">
              <a:rPr lang="en-US" smtClean="0"/>
              <a:pPr/>
              <a:t>10/3/2011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9941EE-7E99-4752-8490-7CEB4FDC8D0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C21176-B027-4D58-9216-60EBC383C6F3}" type="datetimeFigureOut">
              <a:rPr lang="en-US" smtClean="0"/>
              <a:pPr/>
              <a:t>10/3/2011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9941EE-7E99-4752-8490-7CEB4FDC8D0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C21176-B027-4D58-9216-60EBC383C6F3}" type="datetimeFigureOut">
              <a:rPr lang="en-US" smtClean="0"/>
              <a:pPr/>
              <a:t>10/3/2011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9941EE-7E99-4752-8490-7CEB4FDC8D0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C21176-B027-4D58-9216-60EBC383C6F3}" type="datetimeFigureOut">
              <a:rPr lang="en-US" smtClean="0"/>
              <a:pPr/>
              <a:t>10/3/2011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9941EE-7E99-4752-8490-7CEB4FDC8D0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0C21176-B027-4D58-9216-60EBC383C6F3}" type="datetimeFigureOut">
              <a:rPr lang="en-US" smtClean="0"/>
              <a:pPr/>
              <a:t>10/3/2011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9941EE-7E99-4752-8490-7CEB4FDC8D0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C21176-B027-4D58-9216-60EBC383C6F3}" type="datetimeFigureOut">
              <a:rPr lang="en-US" smtClean="0"/>
              <a:pPr/>
              <a:t>10/3/2011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9941EE-7E99-4752-8490-7CEB4FDC8D0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C21176-B027-4D58-9216-60EBC383C6F3}" type="datetimeFigureOut">
              <a:rPr lang="en-US" smtClean="0"/>
              <a:pPr/>
              <a:t>10/3/2011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9941EE-7E99-4752-8490-7CEB4FDC8D0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C21176-B027-4D58-9216-60EBC383C6F3}" type="datetimeFigureOut">
              <a:rPr lang="en-US" smtClean="0"/>
              <a:pPr/>
              <a:t>10/3/2011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9941EE-7E99-4752-8490-7CEB4FDC8D0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C21176-B027-4D58-9216-60EBC383C6F3}" type="datetimeFigureOut">
              <a:rPr lang="en-US" smtClean="0"/>
              <a:pPr/>
              <a:t>10/3/2011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9941EE-7E99-4752-8490-7CEB4FDC8D0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C21176-B027-4D58-9216-60EBC383C6F3}" type="datetimeFigureOut">
              <a:rPr lang="en-US" smtClean="0"/>
              <a:pPr/>
              <a:t>10/3/2011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9941EE-7E99-4752-8490-7CEB4FDC8D0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C21176-B027-4D58-9216-60EBC383C6F3}" type="datetimeFigureOut">
              <a:rPr lang="en-US" smtClean="0"/>
              <a:pPr/>
              <a:t>10/3/2011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9941EE-7E99-4752-8490-7CEB4FDC8D0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mailto:info@kfib.com.kw"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KFIB Investors entry point into KUWAIT</a:t>
            </a:r>
            <a:endParaRPr lang="en-US" dirty="0"/>
          </a:p>
        </p:txBody>
      </p:sp>
      <p:sp>
        <p:nvSpPr>
          <p:cNvPr id="3" name="Subtitle 2"/>
          <p:cNvSpPr>
            <a:spLocks noGrp="1"/>
          </p:cNvSpPr>
          <p:nvPr>
            <p:ph type="subTitle" idx="1"/>
          </p:nvPr>
        </p:nvSpPr>
        <p:spPr/>
        <p:txBody>
          <a:bodyPr>
            <a:normAutofit/>
          </a:bodyPr>
          <a:lstStyle/>
          <a:p>
            <a:r>
              <a:rPr lang="en-US" sz="2400" i="1" dirty="0" smtClean="0"/>
              <a:t>KFIB one of the  Implementing bodies of Kuwait Development Strategy</a:t>
            </a:r>
            <a:endParaRPr lang="en-US" sz="2400" i="1" dirty="0"/>
          </a:p>
        </p:txBody>
      </p:sp>
      <p:pic>
        <p:nvPicPr>
          <p:cNvPr id="4" name="Picture 5" descr="KFIB logo"/>
          <p:cNvPicPr>
            <a:picLocks noChangeAspect="1" noChangeArrowheads="1"/>
          </p:cNvPicPr>
          <p:nvPr/>
        </p:nvPicPr>
        <p:blipFill>
          <a:blip r:embed="rId2" cstate="print"/>
          <a:srcRect/>
          <a:stretch>
            <a:fillRect/>
          </a:stretch>
        </p:blipFill>
        <p:spPr bwMode="auto">
          <a:xfrm>
            <a:off x="685800" y="152400"/>
            <a:ext cx="2819400" cy="1905000"/>
          </a:xfrm>
          <a:prstGeom prst="rect">
            <a:avLst/>
          </a:prstGeom>
          <a:noFill/>
          <a:ln w="9525">
            <a:noFill/>
            <a:miter lim="800000"/>
            <a:headEnd/>
            <a:tailEnd/>
          </a:ln>
        </p:spPr>
      </p:pic>
      <p:pic>
        <p:nvPicPr>
          <p:cNvPr id="5" name="Picture 4"/>
          <p:cNvPicPr/>
          <p:nvPr/>
        </p:nvPicPr>
        <p:blipFill>
          <a:blip r:embed="rId3" cstate="print"/>
          <a:srcRect/>
          <a:stretch>
            <a:fillRect/>
          </a:stretch>
        </p:blipFill>
        <p:spPr bwMode="auto">
          <a:xfrm>
            <a:off x="6705600" y="228600"/>
            <a:ext cx="904875" cy="666750"/>
          </a:xfrm>
          <a:prstGeom prst="rect">
            <a:avLst/>
          </a:prstGeom>
          <a:noFill/>
          <a:ln w="9525">
            <a:noFill/>
            <a:miter lim="800000"/>
            <a:headEnd/>
            <a:tailEnd/>
          </a:ln>
        </p:spPr>
      </p:pic>
      <p:sp>
        <p:nvSpPr>
          <p:cNvPr id="6" name="TextBox 5"/>
          <p:cNvSpPr txBox="1"/>
          <p:nvPr/>
        </p:nvSpPr>
        <p:spPr>
          <a:xfrm>
            <a:off x="5778783" y="1066800"/>
            <a:ext cx="2984217" cy="523220"/>
          </a:xfrm>
          <a:prstGeom prst="rect">
            <a:avLst/>
          </a:prstGeom>
          <a:noFill/>
        </p:spPr>
        <p:txBody>
          <a:bodyPr wrap="square" rtlCol="0">
            <a:spAutoFit/>
          </a:bodyPr>
          <a:lstStyle/>
          <a:p>
            <a:pPr algn="ctr" rtl="1"/>
            <a:r>
              <a:rPr lang="ar-SA" sz="1400" dirty="0"/>
              <a:t>وزارة التجارة والصناعة</a:t>
            </a:r>
            <a:endParaRPr lang="en-US" sz="1400" dirty="0"/>
          </a:p>
          <a:p>
            <a:pPr algn="ctr"/>
            <a:r>
              <a:rPr lang="en-US" sz="1400" dirty="0"/>
              <a:t>Ministry of Commerce &amp; Industry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
            </a:r>
            <a:br>
              <a:rPr lang="en-US" b="1" dirty="0" smtClean="0"/>
            </a:br>
            <a:endParaRPr lang="en-US" dirty="0"/>
          </a:p>
        </p:txBody>
      </p:sp>
      <p:sp>
        <p:nvSpPr>
          <p:cNvPr id="3" name="Content Placeholder 2"/>
          <p:cNvSpPr>
            <a:spLocks noGrp="1"/>
          </p:cNvSpPr>
          <p:nvPr>
            <p:ph idx="1"/>
          </p:nvPr>
        </p:nvSpPr>
        <p:spPr/>
        <p:txBody>
          <a:bodyPr>
            <a:normAutofit lnSpcReduction="10000"/>
          </a:bodyPr>
          <a:lstStyle/>
          <a:p>
            <a:r>
              <a:rPr lang="en-US" dirty="0" smtClean="0"/>
              <a:t>	Conduct  needed studies and research. </a:t>
            </a:r>
          </a:p>
          <a:p>
            <a:r>
              <a:rPr lang="en-US" dirty="0"/>
              <a:t>	</a:t>
            </a:r>
            <a:r>
              <a:rPr lang="en-US" dirty="0" smtClean="0"/>
              <a:t>Assess investment opportunities.</a:t>
            </a:r>
          </a:p>
          <a:p>
            <a:r>
              <a:rPr lang="en-US" dirty="0" smtClean="0"/>
              <a:t>	Investigate &amp; analyze problems to suggest options. </a:t>
            </a:r>
          </a:p>
          <a:p>
            <a:r>
              <a:rPr lang="en-US" dirty="0"/>
              <a:t>	</a:t>
            </a:r>
            <a:r>
              <a:rPr lang="en-US" dirty="0" smtClean="0"/>
              <a:t>follow-up with concerned entities procedures for approving the investment licensing application. </a:t>
            </a:r>
          </a:p>
          <a:p>
            <a:r>
              <a:rPr lang="en-US" dirty="0" smtClean="0"/>
              <a:t>	study investors inquiries concerning legal issues.</a:t>
            </a:r>
          </a:p>
          <a:p>
            <a:endParaRPr lang="en-US" dirty="0"/>
          </a:p>
        </p:txBody>
      </p:sp>
      <p:sp>
        <p:nvSpPr>
          <p:cNvPr id="4" name="Rounded Rectangle 3"/>
          <p:cNvSpPr/>
          <p:nvPr/>
        </p:nvSpPr>
        <p:spPr>
          <a:xfrm>
            <a:off x="381000" y="228600"/>
            <a:ext cx="8486804" cy="1219200"/>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5" name="TextBox 4"/>
          <p:cNvSpPr txBox="1"/>
          <p:nvPr/>
        </p:nvSpPr>
        <p:spPr>
          <a:xfrm>
            <a:off x="457200" y="609600"/>
            <a:ext cx="8938672" cy="584775"/>
          </a:xfrm>
          <a:prstGeom prst="rect">
            <a:avLst/>
          </a:prstGeom>
          <a:noFill/>
        </p:spPr>
        <p:txBody>
          <a:bodyPr wrap="square" rtlCol="0">
            <a:spAutoFit/>
          </a:bodyPr>
          <a:lstStyle/>
          <a:p>
            <a:r>
              <a:rPr lang="en-US" sz="3200" dirty="0" smtClean="0">
                <a:latin typeface="Book Antiqua" pitchFamily="18" charset="0"/>
              </a:rPr>
              <a:t>Studies And Project Evaluation Department</a:t>
            </a:r>
            <a:endParaRPr lang="en-US" sz="32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latin typeface="Book Antiqua" pitchFamily="18" charset="0"/>
              </a:rPr>
              <a:t>Investors Services</a:t>
            </a:r>
            <a:br>
              <a:rPr lang="en-US" sz="3200" dirty="0" smtClean="0">
                <a:latin typeface="Book Antiqua" pitchFamily="18" charset="0"/>
              </a:rPr>
            </a:br>
            <a:endParaRPr lang="en-US" sz="3200" dirty="0">
              <a:latin typeface="Book Antiqua" pitchFamily="18" charset="0"/>
            </a:endParaRPr>
          </a:p>
        </p:txBody>
      </p:sp>
      <p:sp>
        <p:nvSpPr>
          <p:cNvPr id="3" name="Content Placeholder 2"/>
          <p:cNvSpPr>
            <a:spLocks noGrp="1"/>
          </p:cNvSpPr>
          <p:nvPr>
            <p:ph idx="1"/>
          </p:nvPr>
        </p:nvSpPr>
        <p:spPr/>
        <p:txBody>
          <a:bodyPr/>
          <a:lstStyle/>
          <a:p>
            <a:r>
              <a:rPr lang="en-US" dirty="0" smtClean="0"/>
              <a:t>Handles inquires from investors.</a:t>
            </a:r>
          </a:p>
          <a:p>
            <a:r>
              <a:rPr lang="en-US" dirty="0" smtClean="0"/>
              <a:t>facilitates all the procedures of issuing investors licenses in coordination with other concerned entities. </a:t>
            </a:r>
          </a:p>
          <a:p>
            <a:r>
              <a:rPr lang="en-US" dirty="0" smtClean="0"/>
              <a:t>Implement incentives granted to approved investment projects.</a:t>
            </a:r>
          </a:p>
          <a:p>
            <a:r>
              <a:rPr lang="en-US" dirty="0" smtClean="0"/>
              <a:t>Follow up and monitor established projects.</a:t>
            </a:r>
          </a:p>
          <a:p>
            <a:r>
              <a:rPr lang="en-US" dirty="0" smtClean="0"/>
              <a:t>Help solving investors complaints.</a:t>
            </a:r>
          </a:p>
          <a:p>
            <a:endParaRPr lang="en-US" dirty="0"/>
          </a:p>
        </p:txBody>
      </p:sp>
      <p:sp>
        <p:nvSpPr>
          <p:cNvPr id="4" name="Rounded Rectangle 3"/>
          <p:cNvSpPr/>
          <p:nvPr/>
        </p:nvSpPr>
        <p:spPr>
          <a:xfrm>
            <a:off x="381000" y="228600"/>
            <a:ext cx="8486804" cy="1219200"/>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r>
              <a:rPr lang="en-US" sz="3200" dirty="0" smtClean="0">
                <a:latin typeface="Book Antiqua" pitchFamily="18" charset="0"/>
              </a:rPr>
              <a:t>Investors Services Department</a:t>
            </a:r>
            <a:endParaRPr lang="en-US" sz="3200" dirty="0">
              <a:latin typeface="Book Antiqua"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600200"/>
            <a:ext cx="8229600" cy="4525963"/>
          </a:xfrm>
        </p:spPr>
        <p:txBody>
          <a:bodyPr>
            <a:normAutofit lnSpcReduction="10000"/>
          </a:bodyPr>
          <a:lstStyle/>
          <a:p>
            <a:r>
              <a:rPr lang="en-US" dirty="0" smtClean="0"/>
              <a:t>Conduct various promotional and marketing campaigns.</a:t>
            </a:r>
          </a:p>
          <a:p>
            <a:r>
              <a:rPr lang="en-US" dirty="0" smtClean="0"/>
              <a:t>Manage and run KFIB website.</a:t>
            </a:r>
          </a:p>
          <a:p>
            <a:r>
              <a:rPr lang="en-US" dirty="0" smtClean="0"/>
              <a:t>Prepare market intelligence and databases.</a:t>
            </a:r>
          </a:p>
          <a:p>
            <a:r>
              <a:rPr lang="en-US" dirty="0" smtClean="0"/>
              <a:t>Handle all related matters for convening </a:t>
            </a:r>
            <a:r>
              <a:rPr lang="en-US" sz="2800" dirty="0" smtClean="0"/>
              <a:t>the Foreign Capital Investment Committee (FCIC), and its 3 sub-committees, and follow up its resolutions.</a:t>
            </a:r>
          </a:p>
          <a:p>
            <a:r>
              <a:rPr lang="en-US" sz="2800" dirty="0" smtClean="0"/>
              <a:t>Manages the administrative, HR, and financial support services.</a:t>
            </a:r>
          </a:p>
          <a:p>
            <a:endParaRPr lang="en-US" dirty="0" smtClean="0"/>
          </a:p>
          <a:p>
            <a:endParaRPr lang="en-US" dirty="0"/>
          </a:p>
        </p:txBody>
      </p:sp>
      <p:sp>
        <p:nvSpPr>
          <p:cNvPr id="4" name="Title 3"/>
          <p:cNvSpPr>
            <a:spLocks noGrp="1"/>
          </p:cNvSpPr>
          <p:nvPr>
            <p:ph type="title"/>
          </p:nvPr>
        </p:nvSpPr>
        <p:spPr>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r>
              <a:rPr lang="en-US" sz="3200" dirty="0" smtClean="0">
                <a:latin typeface="Book Antiqua" pitchFamily="18" charset="0"/>
              </a:rPr>
              <a:t>Promotion, Information &amp; Communication Department</a:t>
            </a:r>
            <a:endParaRPr lang="en-US" sz="3200" dirty="0">
              <a:latin typeface="Book Antiqua"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Opened officially 20 February 2011.</a:t>
            </a:r>
          </a:p>
          <a:p>
            <a:r>
              <a:rPr lang="en-US" dirty="0" smtClean="0"/>
              <a:t>Serves the purpose of:</a:t>
            </a:r>
          </a:p>
          <a:p>
            <a:pPr lvl="1"/>
            <a:r>
              <a:rPr lang="en-US" dirty="0" smtClean="0"/>
              <a:t>raising awareness on KFIB role and mandate.</a:t>
            </a:r>
          </a:p>
          <a:p>
            <a:pPr lvl="1"/>
            <a:r>
              <a:rPr lang="en-US" dirty="0" smtClean="0"/>
              <a:t>Handing marketing kits, brochures on KFIB services, and copies of FDI law 8/2001 (E/A/F).</a:t>
            </a:r>
          </a:p>
          <a:p>
            <a:pPr lvl="1"/>
            <a:r>
              <a:rPr lang="en-US" dirty="0" smtClean="0"/>
              <a:t>Responding to inquires from potential investors and visitors to Kuwait.</a:t>
            </a:r>
          </a:p>
          <a:p>
            <a:pPr lvl="1"/>
            <a:r>
              <a:rPr lang="en-US" dirty="0" smtClean="0"/>
              <a:t>Detecting initial interest amongst investors and continue following up with them.</a:t>
            </a:r>
          </a:p>
          <a:p>
            <a:pPr>
              <a:buNone/>
            </a:pPr>
            <a:endParaRPr lang="en-US" dirty="0" smtClean="0"/>
          </a:p>
          <a:p>
            <a:endParaRPr lang="en-US" dirty="0"/>
          </a:p>
        </p:txBody>
      </p:sp>
      <p:sp>
        <p:nvSpPr>
          <p:cNvPr id="4" name="Title 3"/>
          <p:cNvSpPr>
            <a:spLocks noGrp="1"/>
          </p:cNvSpPr>
          <p:nvPr>
            <p:ph type="title"/>
          </p:nvPr>
        </p:nvSpPr>
        <p:spPr>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l"/>
            <a:r>
              <a:rPr lang="en-US" sz="3200" dirty="0" smtClean="0">
                <a:latin typeface="Book Antiqua" pitchFamily="18" charset="0"/>
              </a:rPr>
              <a:t>KFIB Airport Branch</a:t>
            </a:r>
            <a:endParaRPr lang="en-US" sz="3200" dirty="0">
              <a:latin typeface="Book Antiqua"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title"/>
          </p:nvPr>
        </p:nvSpPr>
        <p:spPr/>
        <p:txBody>
          <a:bodyPr/>
          <a:lstStyle/>
          <a:p>
            <a:pPr algn="l"/>
            <a:r>
              <a:rPr lang="en-US" sz="3200" dirty="0" smtClean="0">
                <a:latin typeface="Book Antiqua" pitchFamily="18" charset="0"/>
              </a:rPr>
              <a:t>1. Institutional Support</a:t>
            </a:r>
          </a:p>
        </p:txBody>
      </p:sp>
      <p:sp>
        <p:nvSpPr>
          <p:cNvPr id="12291" name="Content Placeholder 1"/>
          <p:cNvSpPr>
            <a:spLocks noGrp="1"/>
          </p:cNvSpPr>
          <p:nvPr>
            <p:ph idx="1"/>
          </p:nvPr>
        </p:nvSpPr>
        <p:spPr/>
        <p:txBody>
          <a:bodyPr>
            <a:normAutofit fontScale="92500" lnSpcReduction="20000"/>
          </a:bodyPr>
          <a:lstStyle/>
          <a:p>
            <a:r>
              <a:rPr lang="en-US" sz="2400" dirty="0" smtClean="0"/>
              <a:t>Receives and responds to investors inquires and applications;</a:t>
            </a:r>
          </a:p>
          <a:p>
            <a:r>
              <a:rPr lang="en-US" sz="2400" dirty="0" smtClean="0">
                <a:solidFill>
                  <a:srgbClr val="FF0000"/>
                </a:solidFill>
              </a:rPr>
              <a:t>Promotes open sector/ economic activities for FDI.</a:t>
            </a:r>
          </a:p>
          <a:p>
            <a:r>
              <a:rPr lang="en-US" sz="2400" dirty="0" smtClean="0">
                <a:solidFill>
                  <a:srgbClr val="FF0000"/>
                </a:solidFill>
              </a:rPr>
              <a:t>Facilitates needed procedures;</a:t>
            </a:r>
          </a:p>
          <a:p>
            <a:r>
              <a:rPr lang="en-US" sz="2400" dirty="0" smtClean="0">
                <a:solidFill>
                  <a:srgbClr val="FF0000"/>
                </a:solidFill>
              </a:rPr>
              <a:t>Coordinates with a network of stakeholders including concerned government entities;</a:t>
            </a:r>
          </a:p>
          <a:p>
            <a:r>
              <a:rPr lang="en-US" sz="2400" dirty="0" smtClean="0"/>
              <a:t>Issues investment licenses for FDI projects;</a:t>
            </a:r>
          </a:p>
          <a:p>
            <a:r>
              <a:rPr lang="en-US" sz="2400" dirty="0" smtClean="0">
                <a:solidFill>
                  <a:srgbClr val="FF0000"/>
                </a:solidFill>
              </a:rPr>
              <a:t>Grants incentives and guarantees to foreign investors</a:t>
            </a:r>
            <a:r>
              <a:rPr lang="en-US" sz="2400" dirty="0" smtClean="0"/>
              <a:t>;</a:t>
            </a:r>
          </a:p>
          <a:p>
            <a:r>
              <a:rPr lang="en-US" sz="2400" dirty="0" smtClean="0"/>
              <a:t>Follows up with FDI projects implementation to ensure addressing obstacles and achievement of intended FDI goals;</a:t>
            </a:r>
          </a:p>
          <a:p>
            <a:r>
              <a:rPr lang="en-US" sz="2400" dirty="0" smtClean="0"/>
              <a:t>Distribute marketing kits and information on KFIB, FDI Law, and the country attributes.</a:t>
            </a:r>
          </a:p>
          <a:p>
            <a:r>
              <a:rPr lang="en-US" sz="2400" dirty="0" smtClean="0"/>
              <a:t>Organizes and participates in various local and international marketing campaigns, road shows, and exhibitions to promote Kuwait as a location for FDI.</a:t>
            </a:r>
          </a:p>
          <a:p>
            <a:pPr>
              <a:buNone/>
            </a:pPr>
            <a:endParaRPr lang="en-US" sz="2400" dirty="0" smtClean="0"/>
          </a:p>
          <a:p>
            <a:endParaRPr lang="en-US" sz="2400" dirty="0" smtClean="0"/>
          </a:p>
        </p:txBody>
      </p:sp>
      <p:sp>
        <p:nvSpPr>
          <p:cNvPr id="15364"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59D71558-63F1-4697-89E2-C9C50175469D}" type="slidenum">
              <a:rPr lang="en-US"/>
              <a:pPr>
                <a:defRPr/>
              </a:pPr>
              <a:t>14</a:t>
            </a:fld>
            <a:endParaRPr lang="en-US"/>
          </a:p>
        </p:txBody>
      </p:sp>
      <p:grpSp>
        <p:nvGrpSpPr>
          <p:cNvPr id="2" name="Group 4"/>
          <p:cNvGrpSpPr/>
          <p:nvPr/>
        </p:nvGrpSpPr>
        <p:grpSpPr>
          <a:xfrm>
            <a:off x="152400" y="381000"/>
            <a:ext cx="8486804" cy="1243529"/>
            <a:chOff x="0" y="0"/>
            <a:chExt cx="8486804" cy="1243529"/>
          </a:xfrm>
        </p:grpSpPr>
        <p:sp>
          <p:nvSpPr>
            <p:cNvPr id="6" name="Rounded Rectangle 5"/>
            <p:cNvSpPr/>
            <p:nvPr/>
          </p:nvSpPr>
          <p:spPr>
            <a:xfrm>
              <a:off x="0" y="0"/>
              <a:ext cx="8486804" cy="1243529"/>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7" name="Rounded Rectangle 4"/>
            <p:cNvSpPr/>
            <p:nvPr/>
          </p:nvSpPr>
          <p:spPr>
            <a:xfrm>
              <a:off x="36422" y="36423"/>
              <a:ext cx="8413960" cy="10303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920" tIns="121920" rIns="121920" bIns="121920" numCol="1" spcCol="1270" anchor="ctr" anchorCtr="0">
              <a:noAutofit/>
            </a:bodyPr>
            <a:lstStyle/>
            <a:p>
              <a:pPr lvl="0" defTabSz="1422400">
                <a:lnSpc>
                  <a:spcPct val="90000"/>
                </a:lnSpc>
                <a:spcAft>
                  <a:spcPct val="35000"/>
                </a:spcAft>
              </a:pPr>
              <a:r>
                <a:rPr lang="en-US" sz="3200" dirty="0" smtClean="0">
                  <a:latin typeface="Book Antiqua" pitchFamily="18" charset="0"/>
                </a:rPr>
                <a:t>KFIB Services</a:t>
              </a:r>
              <a:endParaRPr lang="en-US" sz="3200" b="0" kern="1200" dirty="0">
                <a:latin typeface="Book Antiqua" pitchFamily="18" charset="0"/>
              </a:endParaRPr>
            </a:p>
          </p:txBody>
        </p:sp>
      </p:gr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p:cNvSpPr>
            <a:spLocks noGrp="1"/>
          </p:cNvSpPr>
          <p:nvPr>
            <p:ph type="title"/>
          </p:nvPr>
        </p:nvSpPr>
        <p:spPr/>
        <p:txBody>
          <a:bodyPr/>
          <a:lstStyle/>
          <a:p>
            <a:pPr algn="l"/>
            <a:r>
              <a:rPr lang="en-US" sz="3200" dirty="0" smtClean="0">
                <a:latin typeface="Book Antiqua" pitchFamily="18" charset="0"/>
              </a:rPr>
              <a:t>3.</a:t>
            </a:r>
            <a:r>
              <a:rPr lang="en-US" dirty="0" smtClean="0"/>
              <a:t> </a:t>
            </a:r>
            <a:r>
              <a:rPr lang="en-US" sz="3200" dirty="0" smtClean="0">
                <a:latin typeface="Book Antiqua" pitchFamily="18" charset="0"/>
              </a:rPr>
              <a:t>Incentives</a:t>
            </a:r>
          </a:p>
        </p:txBody>
      </p:sp>
      <p:sp>
        <p:nvSpPr>
          <p:cNvPr id="17411" name="Content Placeholder 1"/>
          <p:cNvSpPr>
            <a:spLocks noGrp="1"/>
          </p:cNvSpPr>
          <p:nvPr>
            <p:ph idx="1"/>
          </p:nvPr>
        </p:nvSpPr>
        <p:spPr>
          <a:xfrm>
            <a:off x="457200" y="2057400"/>
            <a:ext cx="8229600" cy="3949700"/>
          </a:xfrm>
        </p:spPr>
        <p:txBody>
          <a:bodyPr>
            <a:normAutofit lnSpcReduction="10000"/>
          </a:bodyPr>
          <a:lstStyle/>
          <a:p>
            <a:pPr>
              <a:buFont typeface="Wingdings 3" pitchFamily="18" charset="2"/>
              <a:buNone/>
            </a:pPr>
            <a:r>
              <a:rPr lang="en-US" sz="3600" dirty="0" smtClean="0"/>
              <a:t>    KFIB grants incentives as follows:</a:t>
            </a:r>
          </a:p>
          <a:p>
            <a:r>
              <a:rPr lang="en-US" sz="2000" dirty="0" smtClean="0">
                <a:latin typeface="Book Antiqua" pitchFamily="18" charset="0"/>
              </a:rPr>
              <a:t>Tax exemptions for a maximum period of 10 years.</a:t>
            </a:r>
          </a:p>
          <a:p>
            <a:r>
              <a:rPr lang="en-US" sz="2000" dirty="0" smtClean="0">
                <a:latin typeface="Book Antiqua" pitchFamily="18" charset="0"/>
              </a:rPr>
              <a:t>Total or partial exemption from customs duties on project’s imports  of manufactured goods, packaging materials, etc.</a:t>
            </a:r>
          </a:p>
          <a:p>
            <a:r>
              <a:rPr lang="en-US" sz="2000" dirty="0" smtClean="0">
                <a:latin typeface="Book Antiqua" pitchFamily="18" charset="0"/>
              </a:rPr>
              <a:t>Total or partial exemption from other export and import restrictions.</a:t>
            </a:r>
          </a:p>
          <a:p>
            <a:r>
              <a:rPr lang="en-US" sz="2000" dirty="0" smtClean="0">
                <a:latin typeface="Book Antiqua" pitchFamily="18" charset="0"/>
              </a:rPr>
              <a:t>Allocation of land and real estate in accordance with Kuwaiti laws.</a:t>
            </a:r>
          </a:p>
          <a:p>
            <a:r>
              <a:rPr lang="en-US" sz="2000" dirty="0" smtClean="0">
                <a:latin typeface="Book Antiqua" pitchFamily="18" charset="0"/>
              </a:rPr>
              <a:t>Allowing the recruitment of foreign labor in accordance  with of Kuwaiti laws. </a:t>
            </a:r>
          </a:p>
          <a:p>
            <a:r>
              <a:rPr lang="en-US" sz="2000" dirty="0" smtClean="0">
                <a:latin typeface="Book Antiqua" pitchFamily="18" charset="0"/>
              </a:rPr>
              <a:t>Benefits arising under Double Taxation Treaties (DTTS) and Bilateral Treaties for the Encouragement and Protection of Investment (BITs).</a:t>
            </a:r>
          </a:p>
          <a:p>
            <a:pPr>
              <a:buFont typeface="Wingdings 3" pitchFamily="18" charset="2"/>
              <a:buNone/>
            </a:pPr>
            <a:endParaRPr lang="en-US" i="1" dirty="0" smtClean="0"/>
          </a:p>
        </p:txBody>
      </p:sp>
      <p:sp>
        <p:nvSpPr>
          <p:cNvPr id="18436"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4A4B50DF-3760-484B-8C58-7AA8280CD1B3}" type="slidenum">
              <a:rPr lang="en-US"/>
              <a:pPr>
                <a:defRPr/>
              </a:pPr>
              <a:t>15</a:t>
            </a:fld>
            <a:endParaRPr lang="en-US" dirty="0"/>
          </a:p>
        </p:txBody>
      </p:sp>
      <p:grpSp>
        <p:nvGrpSpPr>
          <p:cNvPr id="2" name="Group 4"/>
          <p:cNvGrpSpPr/>
          <p:nvPr/>
        </p:nvGrpSpPr>
        <p:grpSpPr>
          <a:xfrm>
            <a:off x="152400" y="381000"/>
            <a:ext cx="8486804" cy="1243529"/>
            <a:chOff x="0" y="0"/>
            <a:chExt cx="8486804" cy="1243529"/>
          </a:xfrm>
        </p:grpSpPr>
        <p:sp>
          <p:nvSpPr>
            <p:cNvPr id="6" name="Rounded Rectangle 5"/>
            <p:cNvSpPr/>
            <p:nvPr/>
          </p:nvSpPr>
          <p:spPr>
            <a:xfrm>
              <a:off x="0" y="0"/>
              <a:ext cx="8486804" cy="1243529"/>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7" name="Rounded Rectangle 4"/>
            <p:cNvSpPr/>
            <p:nvPr/>
          </p:nvSpPr>
          <p:spPr>
            <a:xfrm>
              <a:off x="36422" y="36423"/>
              <a:ext cx="8413960" cy="10303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920" tIns="121920" rIns="121920" bIns="121920" numCol="1" spcCol="1270" anchor="ctr" anchorCtr="0">
              <a:noAutofit/>
            </a:bodyPr>
            <a:lstStyle/>
            <a:p>
              <a:pPr lvl="0" defTabSz="1422400">
                <a:lnSpc>
                  <a:spcPct val="90000"/>
                </a:lnSpc>
                <a:spcAft>
                  <a:spcPct val="35000"/>
                </a:spcAft>
              </a:pPr>
              <a:r>
                <a:rPr lang="en-US" sz="3200" dirty="0" smtClean="0">
                  <a:latin typeface="Book Antiqua" pitchFamily="18" charset="0"/>
                </a:rPr>
                <a:t> Incentives</a:t>
              </a:r>
              <a:endParaRPr lang="en-US" sz="3200" b="0" kern="1200" dirty="0">
                <a:latin typeface="Book Antiqua" pitchFamily="18" charset="0"/>
              </a:endParaRPr>
            </a:p>
          </p:txBody>
        </p:sp>
      </p:gr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2"/>
          <p:cNvSpPr>
            <a:spLocks noGrp="1"/>
          </p:cNvSpPr>
          <p:nvPr>
            <p:ph type="title"/>
          </p:nvPr>
        </p:nvSpPr>
        <p:spPr/>
        <p:txBody>
          <a:bodyPr/>
          <a:lstStyle/>
          <a:p>
            <a:pPr algn="l"/>
            <a:r>
              <a:rPr lang="en-US" sz="3200" dirty="0" smtClean="0">
                <a:latin typeface="Book Antiqua" pitchFamily="18" charset="0"/>
              </a:rPr>
              <a:t>4. Guarantees</a:t>
            </a:r>
          </a:p>
        </p:txBody>
      </p:sp>
      <p:sp>
        <p:nvSpPr>
          <p:cNvPr id="18435" name="Content Placeholder 1"/>
          <p:cNvSpPr>
            <a:spLocks noGrp="1"/>
          </p:cNvSpPr>
          <p:nvPr>
            <p:ph idx="1"/>
          </p:nvPr>
        </p:nvSpPr>
        <p:spPr>
          <a:xfrm>
            <a:off x="457200" y="1905000"/>
            <a:ext cx="8458200" cy="4525963"/>
          </a:xfrm>
        </p:spPr>
        <p:txBody>
          <a:bodyPr/>
          <a:lstStyle/>
          <a:p>
            <a:pPr>
              <a:buNone/>
            </a:pPr>
            <a:r>
              <a:rPr lang="en-US" dirty="0" smtClean="0">
                <a:latin typeface="Book Antiqua" pitchFamily="18" charset="0"/>
              </a:rPr>
              <a:t>KFIB ensures that guarantees are provided to foreign investors including</a:t>
            </a:r>
            <a:r>
              <a:rPr lang="en-US" sz="2000" dirty="0" smtClean="0">
                <a:latin typeface="Book Antiqua" pitchFamily="18" charset="0"/>
              </a:rPr>
              <a:t>:</a:t>
            </a:r>
          </a:p>
          <a:p>
            <a:r>
              <a:rPr lang="en-US" sz="2000" dirty="0" smtClean="0">
                <a:latin typeface="Book Antiqua" pitchFamily="18" charset="0"/>
              </a:rPr>
              <a:t>Protection against expropriation, compulsory disinvestment or nationalization, and providing fair and timely compensation if confiscation occurs due to security or public interest. </a:t>
            </a:r>
          </a:p>
          <a:p>
            <a:pPr>
              <a:buNone/>
            </a:pPr>
            <a:endParaRPr lang="en-US" sz="2000" dirty="0" smtClean="0">
              <a:latin typeface="Book Antiqua" pitchFamily="18" charset="0"/>
            </a:endParaRPr>
          </a:p>
          <a:p>
            <a:r>
              <a:rPr lang="en-US" sz="2000" dirty="0" smtClean="0">
                <a:latin typeface="Book Antiqua" pitchFamily="18" charset="0"/>
              </a:rPr>
              <a:t>Allowing free repatriation of foreign investors profits and capital without any restrictions, and if compensation paid on account of disinvestment.</a:t>
            </a:r>
          </a:p>
          <a:p>
            <a:pPr>
              <a:buNone/>
            </a:pPr>
            <a:endParaRPr lang="en-US" sz="2000" dirty="0" smtClean="0">
              <a:latin typeface="Book Antiqua" pitchFamily="18" charset="0"/>
            </a:endParaRPr>
          </a:p>
          <a:p>
            <a:r>
              <a:rPr lang="en-US" sz="2000" dirty="0" smtClean="0">
                <a:latin typeface="Book Antiqua" pitchFamily="18" charset="0"/>
              </a:rPr>
              <a:t>Protection of project information propriety.</a:t>
            </a:r>
          </a:p>
          <a:p>
            <a:pPr>
              <a:buFont typeface="Wingdings 3" pitchFamily="18" charset="2"/>
              <a:buNone/>
            </a:pPr>
            <a:endParaRPr lang="en-US" sz="1800" dirty="0" smtClean="0">
              <a:latin typeface="Book Antiqua" pitchFamily="18" charset="0"/>
            </a:endParaRPr>
          </a:p>
        </p:txBody>
      </p:sp>
      <p:sp>
        <p:nvSpPr>
          <p:cNvPr id="19460" name="Slide Number Placeholder 3"/>
          <p:cNvSpPr>
            <a:spLocks noGrp="1"/>
          </p:cNvSpPr>
          <p:nvPr>
            <p:ph type="sldNum" sz="quarter" idx="12"/>
          </p:nvPr>
        </p:nvSpPr>
        <p:spPr bwMode="auto">
          <a:ln>
            <a:miter lim="800000"/>
            <a:headEnd/>
            <a:tailEnd/>
          </a:ln>
        </p:spPr>
        <p:txBody>
          <a:bodyPr wrap="square" numCol="1" anchorCtr="0" compatLnSpc="1">
            <a:prstTxWarp prst="textNoShape">
              <a:avLst/>
            </a:prstTxWarp>
          </a:bodyPr>
          <a:lstStyle/>
          <a:p>
            <a:pPr>
              <a:defRPr/>
            </a:pPr>
            <a:fld id="{B67CC69D-2181-44EB-A25F-956F5B54D1CC}" type="slidenum">
              <a:rPr lang="en-US"/>
              <a:pPr>
                <a:defRPr/>
              </a:pPr>
              <a:t>16</a:t>
            </a:fld>
            <a:endParaRPr lang="en-US"/>
          </a:p>
        </p:txBody>
      </p:sp>
      <p:grpSp>
        <p:nvGrpSpPr>
          <p:cNvPr id="2" name="Group 4"/>
          <p:cNvGrpSpPr/>
          <p:nvPr/>
        </p:nvGrpSpPr>
        <p:grpSpPr>
          <a:xfrm>
            <a:off x="152400" y="381000"/>
            <a:ext cx="8486804" cy="1243529"/>
            <a:chOff x="0" y="0"/>
            <a:chExt cx="8486804" cy="1243529"/>
          </a:xfrm>
        </p:grpSpPr>
        <p:sp>
          <p:nvSpPr>
            <p:cNvPr id="6" name="Rounded Rectangle 5"/>
            <p:cNvSpPr/>
            <p:nvPr/>
          </p:nvSpPr>
          <p:spPr>
            <a:xfrm>
              <a:off x="0" y="0"/>
              <a:ext cx="8486804" cy="1243529"/>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7" name="Rounded Rectangle 4"/>
            <p:cNvSpPr/>
            <p:nvPr/>
          </p:nvSpPr>
          <p:spPr>
            <a:xfrm>
              <a:off x="36422" y="36423"/>
              <a:ext cx="8413960" cy="10303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920" tIns="121920" rIns="121920" bIns="121920" numCol="1" spcCol="1270" anchor="ctr" anchorCtr="0">
              <a:noAutofit/>
            </a:bodyPr>
            <a:lstStyle/>
            <a:p>
              <a:pPr lvl="0" defTabSz="1422400">
                <a:lnSpc>
                  <a:spcPct val="90000"/>
                </a:lnSpc>
                <a:spcAft>
                  <a:spcPct val="35000"/>
                </a:spcAft>
              </a:pPr>
              <a:r>
                <a:rPr lang="en-US" sz="3200" dirty="0" smtClean="0">
                  <a:latin typeface="Book Antiqua" pitchFamily="18" charset="0"/>
                </a:rPr>
                <a:t> Guarantees</a:t>
              </a:r>
              <a:endParaRPr lang="en-US" sz="3200" b="0" kern="1200" dirty="0">
                <a:latin typeface="Book Antiqua" pitchFamily="18" charset="0"/>
              </a:endParaRPr>
            </a:p>
          </p:txBody>
        </p:sp>
      </p:gr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10" name="Picture 6" descr="picz1"/>
          <p:cNvPicPr>
            <a:picLocks noGrp="1" noChangeAspect="1" noChangeArrowheads="1"/>
          </p:cNvPicPr>
          <p:nvPr>
            <p:ph type="body" idx="1"/>
          </p:nvPr>
        </p:nvPicPr>
        <p:blipFill>
          <a:blip r:embed="rId2" cstate="print">
            <a:clrChange>
              <a:clrFrom>
                <a:srgbClr val="FFFFFF"/>
              </a:clrFrom>
              <a:clrTo>
                <a:srgbClr val="FFFFFF">
                  <a:alpha val="0"/>
                </a:srgbClr>
              </a:clrTo>
            </a:clrChange>
          </a:blip>
          <a:srcRect/>
          <a:stretch>
            <a:fillRect/>
          </a:stretch>
        </p:blipFill>
        <p:spPr>
          <a:xfrm>
            <a:off x="304800" y="1828800"/>
            <a:ext cx="4416425" cy="4648200"/>
          </a:xfrm>
          <a:noFill/>
        </p:spPr>
      </p:pic>
      <p:pic>
        <p:nvPicPr>
          <p:cNvPr id="72712" name="Picture 8" descr="picz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419600" y="1752600"/>
            <a:ext cx="3746500" cy="4495800"/>
          </a:xfrm>
          <a:prstGeom prst="rect">
            <a:avLst/>
          </a:prstGeom>
          <a:noFill/>
          <a:ln w="9525">
            <a:noFill/>
            <a:miter lim="800000"/>
            <a:headEnd/>
            <a:tailEnd/>
          </a:ln>
        </p:spPr>
      </p:pic>
      <p:sp>
        <p:nvSpPr>
          <p:cNvPr id="22533" name="Rectangle 6"/>
          <p:cNvSpPr>
            <a:spLocks noChangeArrowheads="1"/>
          </p:cNvSpPr>
          <p:nvPr/>
        </p:nvSpPr>
        <p:spPr bwMode="auto">
          <a:xfrm>
            <a:off x="2057400" y="2133600"/>
            <a:ext cx="4562475" cy="4211638"/>
          </a:xfrm>
          <a:prstGeom prst="rect">
            <a:avLst/>
          </a:prstGeom>
          <a:noFill/>
          <a:ln w="9525">
            <a:noFill/>
            <a:miter lim="800000"/>
            <a:headEnd/>
            <a:tailEnd/>
          </a:ln>
        </p:spPr>
        <p:txBody>
          <a:bodyPr>
            <a:spAutoFit/>
          </a:bodyPr>
          <a:lstStyle/>
          <a:p>
            <a:r>
              <a:rPr lang="en-US" b="1" u="sng">
                <a:latin typeface="Dotum" pitchFamily="34" charset="-127"/>
              </a:rPr>
              <a:t>Industries</a:t>
            </a:r>
          </a:p>
          <a:p>
            <a:r>
              <a:rPr lang="en-US">
                <a:latin typeface="Dotum" pitchFamily="34" charset="-127"/>
              </a:rPr>
              <a:t>Except oil &amp; Gas</a:t>
            </a:r>
          </a:p>
          <a:p>
            <a:r>
              <a:rPr lang="en-US">
                <a:latin typeface="Dotum" pitchFamily="34" charset="-127"/>
              </a:rPr>
              <a:t>Exploration / Production.</a:t>
            </a:r>
          </a:p>
          <a:p>
            <a:endParaRPr lang="en-US">
              <a:latin typeface="Dotum" pitchFamily="34" charset="-127"/>
            </a:endParaRPr>
          </a:p>
          <a:p>
            <a:endParaRPr lang="en-US">
              <a:latin typeface="Dotum" pitchFamily="34" charset="-127"/>
            </a:endParaRPr>
          </a:p>
          <a:p>
            <a:r>
              <a:rPr lang="en-US" b="1" u="sng">
                <a:latin typeface="Dotum" pitchFamily="34" charset="-127"/>
              </a:rPr>
              <a:t>Infrastructure</a:t>
            </a:r>
          </a:p>
          <a:p>
            <a:r>
              <a:rPr lang="en-US">
                <a:latin typeface="Dotum" pitchFamily="34" charset="-127"/>
              </a:rPr>
              <a:t>In the fields of water &amp;</a:t>
            </a:r>
          </a:p>
          <a:p>
            <a:r>
              <a:rPr lang="en-US">
                <a:latin typeface="Dotum" pitchFamily="34" charset="-127"/>
              </a:rPr>
              <a:t>Electricity generations,</a:t>
            </a:r>
          </a:p>
          <a:p>
            <a:r>
              <a:rPr lang="en-US">
                <a:latin typeface="Dotum" pitchFamily="34" charset="-127"/>
              </a:rPr>
              <a:t>Wastewater system etc.</a:t>
            </a:r>
          </a:p>
          <a:p>
            <a:endParaRPr lang="en-US" b="1">
              <a:latin typeface="Dotum" pitchFamily="34" charset="-127"/>
            </a:endParaRPr>
          </a:p>
          <a:p>
            <a:r>
              <a:rPr lang="en-US" b="1" u="sng">
                <a:latin typeface="Dotum" pitchFamily="34" charset="-127"/>
              </a:rPr>
              <a:t>Banks</a:t>
            </a:r>
          </a:p>
          <a:p>
            <a:r>
              <a:rPr lang="en-US">
                <a:latin typeface="Dotum" pitchFamily="34" charset="-127"/>
              </a:rPr>
              <a:t>Investment corporations</a:t>
            </a:r>
          </a:p>
          <a:p>
            <a:r>
              <a:rPr lang="en-US">
                <a:latin typeface="Dotum" pitchFamily="34" charset="-127"/>
              </a:rPr>
              <a:t>&amp; foreign exchange</a:t>
            </a:r>
          </a:p>
          <a:p>
            <a:r>
              <a:rPr lang="en-US">
                <a:latin typeface="Dotum" pitchFamily="34" charset="-127"/>
              </a:rPr>
              <a:t>Companies approved</a:t>
            </a:r>
          </a:p>
          <a:p>
            <a:r>
              <a:rPr lang="en-US">
                <a:latin typeface="Dotum" pitchFamily="34" charset="-127"/>
              </a:rPr>
              <a:t> by the Central Bank.</a:t>
            </a:r>
          </a:p>
        </p:txBody>
      </p:sp>
      <p:sp>
        <p:nvSpPr>
          <p:cNvPr id="22534" name="Rectangle 7"/>
          <p:cNvSpPr>
            <a:spLocks noChangeArrowheads="1"/>
          </p:cNvSpPr>
          <p:nvPr/>
        </p:nvSpPr>
        <p:spPr bwMode="auto">
          <a:xfrm>
            <a:off x="5867400" y="1828800"/>
            <a:ext cx="3495675" cy="4211638"/>
          </a:xfrm>
          <a:prstGeom prst="rect">
            <a:avLst/>
          </a:prstGeom>
          <a:noFill/>
          <a:ln w="9525">
            <a:noFill/>
            <a:miter lim="800000"/>
            <a:headEnd/>
            <a:tailEnd/>
          </a:ln>
        </p:spPr>
        <p:txBody>
          <a:bodyPr>
            <a:spAutoFit/>
          </a:bodyPr>
          <a:lstStyle/>
          <a:p>
            <a:r>
              <a:rPr lang="en-US" b="1" u="sng" dirty="0">
                <a:latin typeface="Dotum" pitchFamily="34" charset="-127"/>
              </a:rPr>
              <a:t>Insurance Companies</a:t>
            </a:r>
          </a:p>
          <a:p>
            <a:r>
              <a:rPr lang="en-US" dirty="0">
                <a:latin typeface="Dotum" pitchFamily="34" charset="-127"/>
              </a:rPr>
              <a:t>As approved by the</a:t>
            </a:r>
          </a:p>
          <a:p>
            <a:r>
              <a:rPr lang="en-US" dirty="0">
                <a:latin typeface="Dotum" pitchFamily="34" charset="-127"/>
              </a:rPr>
              <a:t>Ministry of Commerce &amp;</a:t>
            </a:r>
          </a:p>
          <a:p>
            <a:r>
              <a:rPr lang="en-US" dirty="0">
                <a:latin typeface="Dotum" pitchFamily="34" charset="-127"/>
              </a:rPr>
              <a:t>Industry.</a:t>
            </a:r>
          </a:p>
          <a:p>
            <a:endParaRPr lang="en-US" dirty="0">
              <a:latin typeface="Dotum" pitchFamily="34" charset="-127"/>
            </a:endParaRPr>
          </a:p>
          <a:p>
            <a:endParaRPr lang="en-US" b="1" u="sng" dirty="0">
              <a:latin typeface="Dotum" pitchFamily="34" charset="-127"/>
            </a:endParaRPr>
          </a:p>
          <a:p>
            <a:r>
              <a:rPr lang="en-US" b="1" u="sng" dirty="0">
                <a:latin typeface="Dotum" pitchFamily="34" charset="-127"/>
              </a:rPr>
              <a:t>Information</a:t>
            </a:r>
          </a:p>
          <a:p>
            <a:r>
              <a:rPr lang="en-US" b="1" u="sng" dirty="0">
                <a:latin typeface="Dotum" pitchFamily="34" charset="-127"/>
              </a:rPr>
              <a:t>Technology</a:t>
            </a:r>
            <a:r>
              <a:rPr lang="en-US" b="1" dirty="0">
                <a:latin typeface="Dotum" pitchFamily="34" charset="-127"/>
              </a:rPr>
              <a:t> &amp;</a:t>
            </a:r>
          </a:p>
          <a:p>
            <a:r>
              <a:rPr lang="en-US" dirty="0">
                <a:latin typeface="Dotum" pitchFamily="34" charset="-127"/>
              </a:rPr>
              <a:t>Software development.</a:t>
            </a:r>
          </a:p>
          <a:p>
            <a:endParaRPr lang="en-US" b="1" dirty="0">
              <a:latin typeface="Dotum" pitchFamily="34" charset="-127"/>
            </a:endParaRPr>
          </a:p>
          <a:p>
            <a:endParaRPr lang="en-US" b="1" u="sng" dirty="0">
              <a:latin typeface="Dotum" pitchFamily="34" charset="-127"/>
            </a:endParaRPr>
          </a:p>
          <a:p>
            <a:endParaRPr lang="en-US" b="1" u="sng" dirty="0">
              <a:latin typeface="Dotum" pitchFamily="34" charset="-127"/>
            </a:endParaRPr>
          </a:p>
          <a:p>
            <a:r>
              <a:rPr lang="en-US" b="1" u="sng" dirty="0">
                <a:latin typeface="Dotum" pitchFamily="34" charset="-127"/>
              </a:rPr>
              <a:t>Hospital</a:t>
            </a:r>
          </a:p>
          <a:p>
            <a:r>
              <a:rPr lang="en-US" dirty="0">
                <a:latin typeface="Dotum" pitchFamily="34" charset="-127"/>
              </a:rPr>
              <a:t>&amp; Medicines </a:t>
            </a:r>
          </a:p>
          <a:p>
            <a:r>
              <a:rPr lang="en-US" dirty="0">
                <a:latin typeface="Dotum" pitchFamily="34" charset="-127"/>
              </a:rPr>
              <a:t>Manufacturing.</a:t>
            </a:r>
          </a:p>
        </p:txBody>
      </p:sp>
      <p:grpSp>
        <p:nvGrpSpPr>
          <p:cNvPr id="2" name="Title 6"/>
          <p:cNvGrpSpPr>
            <a:grpSpLocks noGrp="1"/>
          </p:cNvGrpSpPr>
          <p:nvPr>
            <p:ph type="title"/>
          </p:nvPr>
        </p:nvGrpSpPr>
        <p:grpSpPr>
          <a:xfrm>
            <a:off x="0" y="152400"/>
            <a:ext cx="8229600" cy="1219200"/>
            <a:chOff x="-411981" y="0"/>
            <a:chExt cx="8898785" cy="1243529"/>
          </a:xfrm>
        </p:grpSpPr>
        <p:sp>
          <p:nvSpPr>
            <p:cNvPr id="8" name="Rounded Rectangle 7"/>
            <p:cNvSpPr/>
            <p:nvPr/>
          </p:nvSpPr>
          <p:spPr>
            <a:xfrm>
              <a:off x="0" y="0"/>
              <a:ext cx="8486804" cy="1243529"/>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9" name="Rounded Rectangle 4"/>
            <p:cNvSpPr/>
            <p:nvPr/>
          </p:nvSpPr>
          <p:spPr>
            <a:xfrm>
              <a:off x="-411981" y="36423"/>
              <a:ext cx="8862363" cy="10303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920" tIns="121920" rIns="121920" bIns="121920" numCol="1" spcCol="1270" anchor="ctr" anchorCtr="0">
              <a:noAutofit/>
            </a:bodyPr>
            <a:lstStyle/>
            <a:p>
              <a:pPr lvl="0" defTabSz="1422400">
                <a:lnSpc>
                  <a:spcPct val="90000"/>
                </a:lnSpc>
                <a:spcAft>
                  <a:spcPct val="35000"/>
                </a:spcAft>
              </a:pPr>
              <a:r>
                <a:rPr lang="en-US" sz="3200" dirty="0" smtClean="0">
                  <a:latin typeface="Book Antiqua" pitchFamily="18" charset="0"/>
                </a:rPr>
                <a:t>     13 Open Economic Sectors for FDI</a:t>
              </a:r>
              <a:endParaRPr lang="en-US" sz="3200" b="0" kern="1200" dirty="0">
                <a:latin typeface="Book Antiqua" pitchFamily="18" charset="0"/>
              </a:endParaRPr>
            </a:p>
          </p:txBody>
        </p:sp>
      </p:grpSp>
      <p:sp>
        <p:nvSpPr>
          <p:cNvPr id="10" name="TextBox 9"/>
          <p:cNvSpPr txBox="1"/>
          <p:nvPr/>
        </p:nvSpPr>
        <p:spPr>
          <a:xfrm>
            <a:off x="457200" y="1371600"/>
            <a:ext cx="6756846" cy="400110"/>
          </a:xfrm>
          <a:prstGeom prst="rect">
            <a:avLst/>
          </a:prstGeom>
          <a:noFill/>
        </p:spPr>
        <p:txBody>
          <a:bodyPr wrap="square" rtlCol="0">
            <a:spAutoFit/>
          </a:bodyPr>
          <a:lstStyle/>
          <a:p>
            <a:r>
              <a:rPr lang="en-US" sz="2000" b="1" u="sng" dirty="0" smtClean="0"/>
              <a:t>KFIB attracts investors into the open economic sectors for FDI:</a:t>
            </a:r>
            <a:endParaRPr lang="en-US" sz="2000" b="1"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500"/>
                                  </p:stCondLst>
                                  <p:childTnLst>
                                    <p:set>
                                      <p:cBhvr>
                                        <p:cTn id="6" dur="1" fill="hold">
                                          <p:stCondLst>
                                            <p:cond delay="0"/>
                                          </p:stCondLst>
                                        </p:cTn>
                                        <p:tgtEl>
                                          <p:spTgt spid="72710"/>
                                        </p:tgtEl>
                                        <p:attrNameLst>
                                          <p:attrName>style.visibility</p:attrName>
                                        </p:attrNameLst>
                                      </p:cBhvr>
                                      <p:to>
                                        <p:strVal val="visible"/>
                                      </p:to>
                                    </p:set>
                                    <p:animEffect transition="in" filter="wedge">
                                      <p:cBhvr>
                                        <p:cTn id="7" dur="2000"/>
                                        <p:tgtEl>
                                          <p:spTgt spid="72710"/>
                                        </p:tgtEl>
                                      </p:cBhvr>
                                    </p:animEffect>
                                  </p:childTnLst>
                                </p:cTn>
                              </p:par>
                            </p:childTnLst>
                          </p:cTn>
                        </p:par>
                        <p:par>
                          <p:cTn id="8" fill="hold">
                            <p:stCondLst>
                              <p:cond delay="2500"/>
                            </p:stCondLst>
                            <p:childTnLst>
                              <p:par>
                                <p:cTn id="9" presetID="20" presetClass="entr" presetSubtype="0" fill="hold" nodeType="afterEffect">
                                  <p:stCondLst>
                                    <p:cond delay="500"/>
                                  </p:stCondLst>
                                  <p:childTnLst>
                                    <p:set>
                                      <p:cBhvr>
                                        <p:cTn id="10" dur="1" fill="hold">
                                          <p:stCondLst>
                                            <p:cond delay="0"/>
                                          </p:stCondLst>
                                        </p:cTn>
                                        <p:tgtEl>
                                          <p:spTgt spid="72712"/>
                                        </p:tgtEl>
                                        <p:attrNameLst>
                                          <p:attrName>style.visibility</p:attrName>
                                        </p:attrNameLst>
                                      </p:cBhvr>
                                      <p:to>
                                        <p:strVal val="visible"/>
                                      </p:to>
                                    </p:set>
                                    <p:animEffect transition="in" filter="wedge">
                                      <p:cBhvr>
                                        <p:cTn id="11" dur="1000"/>
                                        <p:tgtEl>
                                          <p:spTgt spid="727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pPr eaLnBrk="1" hangingPunct="1"/>
            <a:r>
              <a:rPr lang="en-US" sz="4000" b="1" smtClean="0">
                <a:solidFill>
                  <a:schemeClr val="tx1"/>
                </a:solidFill>
                <a:latin typeface="Dotum" pitchFamily="34" charset="-127"/>
              </a:rPr>
              <a:t>13 Economical Sectors</a:t>
            </a:r>
            <a:br>
              <a:rPr lang="en-US" sz="4000" b="1" smtClean="0">
                <a:solidFill>
                  <a:schemeClr val="tx1"/>
                </a:solidFill>
                <a:latin typeface="Dotum" pitchFamily="34" charset="-127"/>
              </a:rPr>
            </a:br>
            <a:endParaRPr lang="en-US" sz="4000" b="1" smtClean="0">
              <a:solidFill>
                <a:schemeClr val="tx1"/>
              </a:solidFill>
              <a:latin typeface="Dotum" pitchFamily="34" charset="-127"/>
            </a:endParaRPr>
          </a:p>
        </p:txBody>
      </p:sp>
      <p:pic>
        <p:nvPicPr>
          <p:cNvPr id="73733" name="Picture 5" descr="picz3"/>
          <p:cNvPicPr>
            <a:picLocks noGrp="1" noChangeAspect="1" noChangeArrowheads="1"/>
          </p:cNvPicPr>
          <p:nvPr>
            <p:ph type="body" idx="1"/>
          </p:nvPr>
        </p:nvPicPr>
        <p:blipFill>
          <a:blip r:embed="rId2" cstate="print">
            <a:clrChange>
              <a:clrFrom>
                <a:srgbClr val="FFFFFF"/>
              </a:clrFrom>
              <a:clrTo>
                <a:srgbClr val="FFFFFF">
                  <a:alpha val="0"/>
                </a:srgbClr>
              </a:clrTo>
            </a:clrChange>
          </a:blip>
          <a:srcRect/>
          <a:stretch>
            <a:fillRect/>
          </a:stretch>
        </p:blipFill>
        <p:spPr>
          <a:xfrm>
            <a:off x="304800" y="1905000"/>
            <a:ext cx="4719638" cy="4525963"/>
          </a:xfrm>
          <a:noFill/>
        </p:spPr>
      </p:pic>
      <p:pic>
        <p:nvPicPr>
          <p:cNvPr id="73735" name="Picture 7" descr="picz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419600" y="1905000"/>
            <a:ext cx="4160838" cy="4648200"/>
          </a:xfrm>
          <a:prstGeom prst="rect">
            <a:avLst/>
          </a:prstGeom>
          <a:noFill/>
          <a:ln w="9525">
            <a:noFill/>
            <a:miter lim="800000"/>
            <a:headEnd/>
            <a:tailEnd/>
          </a:ln>
        </p:spPr>
      </p:pic>
      <p:sp>
        <p:nvSpPr>
          <p:cNvPr id="23557" name="Rectangle 7"/>
          <p:cNvSpPr>
            <a:spLocks noChangeArrowheads="1"/>
          </p:cNvSpPr>
          <p:nvPr/>
        </p:nvSpPr>
        <p:spPr bwMode="auto">
          <a:xfrm>
            <a:off x="2209800" y="2209800"/>
            <a:ext cx="4562475" cy="4151313"/>
          </a:xfrm>
          <a:prstGeom prst="rect">
            <a:avLst/>
          </a:prstGeom>
          <a:noFill/>
          <a:ln w="9525">
            <a:noFill/>
            <a:miter lim="800000"/>
            <a:headEnd/>
            <a:tailEnd/>
          </a:ln>
        </p:spPr>
        <p:txBody>
          <a:bodyPr>
            <a:spAutoFit/>
          </a:bodyPr>
          <a:lstStyle/>
          <a:p>
            <a:r>
              <a:rPr lang="en-US" b="1">
                <a:latin typeface="Dotum" pitchFamily="34" charset="-127"/>
              </a:rPr>
              <a:t>Integrated</a:t>
            </a:r>
          </a:p>
          <a:p>
            <a:r>
              <a:rPr lang="en-US" b="1">
                <a:latin typeface="Dotum" pitchFamily="34" charset="-127"/>
              </a:rPr>
              <a:t>Housing</a:t>
            </a:r>
          </a:p>
          <a:p>
            <a:r>
              <a:rPr lang="en-US" b="1">
                <a:latin typeface="Dotum" pitchFamily="34" charset="-127"/>
              </a:rPr>
              <a:t>Projects.</a:t>
            </a:r>
          </a:p>
          <a:p>
            <a:endParaRPr lang="en-US" b="1">
              <a:latin typeface="Dotum" pitchFamily="34" charset="-127"/>
            </a:endParaRPr>
          </a:p>
          <a:p>
            <a:endParaRPr lang="en-US" b="1">
              <a:latin typeface="Dotum" pitchFamily="34" charset="-127"/>
            </a:endParaRPr>
          </a:p>
          <a:p>
            <a:endParaRPr lang="en-US" b="1">
              <a:latin typeface="Dotum" pitchFamily="34" charset="-127"/>
            </a:endParaRPr>
          </a:p>
          <a:p>
            <a:r>
              <a:rPr lang="en-US" b="1">
                <a:latin typeface="Dotum" pitchFamily="34" charset="-127"/>
              </a:rPr>
              <a:t>Real estate</a:t>
            </a:r>
          </a:p>
          <a:p>
            <a:r>
              <a:rPr lang="en-US">
                <a:latin typeface="Dotum" pitchFamily="34" charset="-127"/>
              </a:rPr>
              <a:t>(guided by Law</a:t>
            </a:r>
          </a:p>
          <a:p>
            <a:r>
              <a:rPr lang="en-US">
                <a:latin typeface="Dotum" pitchFamily="34" charset="-127"/>
              </a:rPr>
              <a:t>No. 20 / 2002).</a:t>
            </a:r>
          </a:p>
          <a:p>
            <a:endParaRPr lang="en-US">
              <a:latin typeface="Dotum" pitchFamily="34" charset="-127"/>
            </a:endParaRPr>
          </a:p>
          <a:p>
            <a:endParaRPr lang="en-US" b="1">
              <a:latin typeface="Dotum" pitchFamily="34" charset="-127"/>
            </a:endParaRPr>
          </a:p>
          <a:p>
            <a:endParaRPr lang="en-US" sz="1600" b="1">
              <a:latin typeface="Dotum" pitchFamily="34" charset="-127"/>
            </a:endParaRPr>
          </a:p>
          <a:p>
            <a:endParaRPr lang="en-US" sz="1600" b="1">
              <a:latin typeface="Dotum" pitchFamily="34" charset="-127"/>
            </a:endParaRPr>
          </a:p>
          <a:p>
            <a:r>
              <a:rPr lang="en-US" b="1">
                <a:latin typeface="Dotum" pitchFamily="34" charset="-127"/>
              </a:rPr>
              <a:t>Storage &amp;</a:t>
            </a:r>
          </a:p>
          <a:p>
            <a:r>
              <a:rPr lang="en-US" b="1">
                <a:latin typeface="Dotum" pitchFamily="34" charset="-127"/>
              </a:rPr>
              <a:t>Logistic services</a:t>
            </a:r>
            <a:r>
              <a:rPr lang="en-US" b="1">
                <a:solidFill>
                  <a:srgbClr val="000066"/>
                </a:solidFill>
                <a:latin typeface="Dotum" pitchFamily="34" charset="-127"/>
              </a:rPr>
              <a:t>.</a:t>
            </a:r>
          </a:p>
        </p:txBody>
      </p:sp>
      <p:sp>
        <p:nvSpPr>
          <p:cNvPr id="23558" name="Rectangle 8"/>
          <p:cNvSpPr>
            <a:spLocks noChangeArrowheads="1"/>
          </p:cNvSpPr>
          <p:nvPr/>
        </p:nvSpPr>
        <p:spPr bwMode="auto">
          <a:xfrm>
            <a:off x="5867400" y="1981200"/>
            <a:ext cx="4562475" cy="4440238"/>
          </a:xfrm>
          <a:prstGeom prst="rect">
            <a:avLst/>
          </a:prstGeom>
          <a:noFill/>
          <a:ln w="9525">
            <a:noFill/>
            <a:miter lim="800000"/>
            <a:headEnd/>
            <a:tailEnd/>
          </a:ln>
        </p:spPr>
        <p:txBody>
          <a:bodyPr>
            <a:spAutoFit/>
          </a:bodyPr>
          <a:lstStyle/>
          <a:p>
            <a:r>
              <a:rPr lang="en-US" b="1">
                <a:latin typeface="Dotum" pitchFamily="34" charset="-127"/>
              </a:rPr>
              <a:t>Transport</a:t>
            </a:r>
          </a:p>
          <a:p>
            <a:r>
              <a:rPr lang="en-US" b="1">
                <a:latin typeface="Dotum" pitchFamily="34" charset="-127"/>
              </a:rPr>
              <a:t>Land, Sea &amp; Air.</a:t>
            </a:r>
          </a:p>
          <a:p>
            <a:endParaRPr lang="en-US" b="1">
              <a:latin typeface="Dotum" pitchFamily="34" charset="-127"/>
            </a:endParaRPr>
          </a:p>
          <a:p>
            <a:endParaRPr lang="en-US" b="1">
              <a:latin typeface="Dotum" pitchFamily="34" charset="-127"/>
            </a:endParaRPr>
          </a:p>
          <a:p>
            <a:r>
              <a:rPr lang="en-US" b="1">
                <a:latin typeface="Dotum" pitchFamily="34" charset="-127"/>
              </a:rPr>
              <a:t>Tourism</a:t>
            </a:r>
          </a:p>
          <a:p>
            <a:r>
              <a:rPr lang="en-US" b="1">
                <a:latin typeface="Dotum" pitchFamily="34" charset="-127"/>
              </a:rPr>
              <a:t>Hotels &amp;</a:t>
            </a:r>
          </a:p>
          <a:p>
            <a:r>
              <a:rPr lang="en-US" b="1">
                <a:latin typeface="Dotum" pitchFamily="34" charset="-127"/>
              </a:rPr>
              <a:t>Entertainment.</a:t>
            </a:r>
          </a:p>
          <a:p>
            <a:endParaRPr lang="en-US" sz="1500" b="1">
              <a:latin typeface="Dotum" pitchFamily="34" charset="-127"/>
            </a:endParaRPr>
          </a:p>
          <a:p>
            <a:r>
              <a:rPr lang="en-US" b="1">
                <a:latin typeface="Dotum" pitchFamily="34" charset="-127"/>
              </a:rPr>
              <a:t>Culture &amp; Media</a:t>
            </a:r>
          </a:p>
          <a:p>
            <a:r>
              <a:rPr lang="en-US">
                <a:latin typeface="Dotum" pitchFamily="34" charset="-127"/>
              </a:rPr>
              <a:t>(except newspapers</a:t>
            </a:r>
          </a:p>
          <a:p>
            <a:r>
              <a:rPr lang="en-US">
                <a:latin typeface="Dotum" pitchFamily="34" charset="-127"/>
              </a:rPr>
              <a:t>magazines &amp;</a:t>
            </a:r>
          </a:p>
          <a:p>
            <a:r>
              <a:rPr lang="en-US">
                <a:latin typeface="Dotum" pitchFamily="34" charset="-127"/>
              </a:rPr>
              <a:t>publishing houses).</a:t>
            </a:r>
          </a:p>
          <a:p>
            <a:endParaRPr lang="en-US" b="1">
              <a:latin typeface="Dotum" pitchFamily="34" charset="-127"/>
            </a:endParaRPr>
          </a:p>
          <a:p>
            <a:endParaRPr lang="en-US" b="1">
              <a:latin typeface="Dotum" pitchFamily="34" charset="-127"/>
            </a:endParaRPr>
          </a:p>
          <a:p>
            <a:r>
              <a:rPr lang="en-US" b="1">
                <a:latin typeface="Dotum" pitchFamily="34" charset="-127"/>
              </a:rPr>
              <a:t>Environmental</a:t>
            </a:r>
          </a:p>
          <a:p>
            <a:r>
              <a:rPr lang="en-US" b="1">
                <a:latin typeface="Dotum" pitchFamily="34" charset="-127"/>
              </a:rPr>
              <a:t>Activities</a:t>
            </a:r>
            <a:r>
              <a:rPr lang="en-US">
                <a:latin typeface="Dotum" pitchFamily="34" charset="-127"/>
              </a:rPr>
              <a:t>.</a:t>
            </a:r>
          </a:p>
        </p:txBody>
      </p:sp>
      <p:sp>
        <p:nvSpPr>
          <p:cNvPr id="7" name="Rounded Rectangle 6"/>
          <p:cNvSpPr/>
          <p:nvPr/>
        </p:nvSpPr>
        <p:spPr>
          <a:xfrm>
            <a:off x="457200" y="304800"/>
            <a:ext cx="8077200" cy="1295400"/>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r>
              <a:rPr lang="en-US" sz="3200" dirty="0" smtClean="0">
                <a:latin typeface="Book Antiqua" pitchFamily="18" charset="0"/>
              </a:rPr>
              <a:t> Continued</a:t>
            </a:r>
          </a:p>
          <a:p>
            <a:r>
              <a:rPr lang="en-US" sz="3200" dirty="0" smtClean="0">
                <a:latin typeface="Book Antiqua" pitchFamily="18" charset="0"/>
              </a:rPr>
              <a:t> 13 Open Economic Sectors for FDI.</a:t>
            </a:r>
            <a:endParaRPr lang="en-US" sz="3200" dirty="0">
              <a:latin typeface="Book Antiqu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500"/>
                                  </p:stCondLst>
                                  <p:childTnLst>
                                    <p:set>
                                      <p:cBhvr>
                                        <p:cTn id="6" dur="1" fill="hold">
                                          <p:stCondLst>
                                            <p:cond delay="0"/>
                                          </p:stCondLst>
                                        </p:cTn>
                                        <p:tgtEl>
                                          <p:spTgt spid="73733"/>
                                        </p:tgtEl>
                                        <p:attrNameLst>
                                          <p:attrName>style.visibility</p:attrName>
                                        </p:attrNameLst>
                                      </p:cBhvr>
                                      <p:to>
                                        <p:strVal val="visible"/>
                                      </p:to>
                                    </p:set>
                                    <p:animEffect transition="in" filter="wedge">
                                      <p:cBhvr>
                                        <p:cTn id="7" dur="1000"/>
                                        <p:tgtEl>
                                          <p:spTgt spid="73733"/>
                                        </p:tgtEl>
                                      </p:cBhvr>
                                    </p:animEffect>
                                  </p:childTnLst>
                                </p:cTn>
                              </p:par>
                            </p:childTnLst>
                          </p:cTn>
                        </p:par>
                        <p:par>
                          <p:cTn id="8" fill="hold">
                            <p:stCondLst>
                              <p:cond delay="1500"/>
                            </p:stCondLst>
                            <p:childTnLst>
                              <p:par>
                                <p:cTn id="9" presetID="20" presetClass="entr" presetSubtype="0" fill="hold" nodeType="afterEffect">
                                  <p:stCondLst>
                                    <p:cond delay="500"/>
                                  </p:stCondLst>
                                  <p:childTnLst>
                                    <p:set>
                                      <p:cBhvr>
                                        <p:cTn id="10" dur="1" fill="hold">
                                          <p:stCondLst>
                                            <p:cond delay="0"/>
                                          </p:stCondLst>
                                        </p:cTn>
                                        <p:tgtEl>
                                          <p:spTgt spid="73735"/>
                                        </p:tgtEl>
                                        <p:attrNameLst>
                                          <p:attrName>style.visibility</p:attrName>
                                        </p:attrNameLst>
                                      </p:cBhvr>
                                      <p:to>
                                        <p:strVal val="visible"/>
                                      </p:to>
                                    </p:set>
                                    <p:animEffect transition="in" filter="wedge">
                                      <p:cBhvr>
                                        <p:cTn id="11" dur="1000"/>
                                        <p:tgtEl>
                                          <p:spTgt spid="737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458200" cy="1143000"/>
          </a:xfrm>
        </p:spPr>
        <p:txBody>
          <a:bodyPr>
            <a:normAutofit/>
          </a:bodyPr>
          <a:lstStyle/>
          <a:p>
            <a:pPr algn="l"/>
            <a:r>
              <a:rPr lang="en-US" sz="2800" dirty="0" smtClean="0">
                <a:solidFill>
                  <a:srgbClr val="FF0000"/>
                </a:solidFill>
              </a:rPr>
              <a:t>KFIB network with Various stakeholders (Local, Regional, International)</a:t>
            </a:r>
            <a:endParaRPr lang="en-US" sz="2800" dirty="0">
              <a:solidFill>
                <a:srgbClr val="FF0000"/>
              </a:solidFill>
            </a:endParaRP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KFIB</a:t>
            </a:r>
            <a:endParaRPr lang="en-US" dirty="0"/>
          </a:p>
        </p:txBody>
      </p:sp>
      <p:sp>
        <p:nvSpPr>
          <p:cNvPr id="3" name="Content Placeholder 2"/>
          <p:cNvSpPr>
            <a:spLocks noGrp="1"/>
          </p:cNvSpPr>
          <p:nvPr>
            <p:ph idx="1"/>
          </p:nvPr>
        </p:nvSpPr>
        <p:spPr/>
        <p:txBody>
          <a:bodyPr>
            <a:normAutofit fontScale="92500" lnSpcReduction="20000"/>
          </a:bodyPr>
          <a:lstStyle/>
          <a:p>
            <a:pPr algn="just"/>
            <a:r>
              <a:rPr lang="en-US" sz="2600" dirty="0" smtClean="0">
                <a:latin typeface="Book Antiqua" pitchFamily="18" charset="0"/>
              </a:rPr>
              <a:t>KFIB was </a:t>
            </a:r>
            <a:r>
              <a:rPr lang="en-US" sz="2600" dirty="0" smtClean="0">
                <a:solidFill>
                  <a:srgbClr val="FF0000"/>
                </a:solidFill>
                <a:latin typeface="Book Antiqua" pitchFamily="18" charset="0"/>
              </a:rPr>
              <a:t>launched</a:t>
            </a:r>
            <a:r>
              <a:rPr lang="en-US" sz="2600" dirty="0" smtClean="0">
                <a:latin typeface="Book Antiqua" pitchFamily="18" charset="0"/>
              </a:rPr>
              <a:t> in 2003 as a division under the Ministry of Commerce &amp; Industry in accordance with Law no. 8/2001 and the relevant executive orders with the mandate to attract Foreign Direct Investment (FDI) into the State of Kuwait, and to serve as first entry point for foreign investors to facilitate establishing their investment projects.</a:t>
            </a:r>
          </a:p>
          <a:p>
            <a:pPr algn="just">
              <a:buNone/>
            </a:pPr>
            <a:endParaRPr lang="en-US" sz="2600" dirty="0" smtClean="0">
              <a:latin typeface="Book Antiqua" pitchFamily="18" charset="0"/>
            </a:endParaRPr>
          </a:p>
          <a:p>
            <a:pPr algn="just"/>
            <a:r>
              <a:rPr lang="en-US" sz="2600" dirty="0" smtClean="0">
                <a:latin typeface="Book Antiqua" pitchFamily="18" charset="0"/>
              </a:rPr>
              <a:t>KFIB operates under the umbrella of the Emir’s vision and the Development Plan </a:t>
            </a:r>
            <a:r>
              <a:rPr lang="en-US" sz="2800" b="1" dirty="0" smtClean="0">
                <a:latin typeface="Book Antiqua" pitchFamily="18" charset="0"/>
              </a:rPr>
              <a:t>(</a:t>
            </a:r>
            <a:r>
              <a:rPr lang="en-US" sz="2800" dirty="0" smtClean="0">
                <a:latin typeface="Book Antiqua" pitchFamily="18" charset="0"/>
              </a:rPr>
              <a:t>2010/2011-2013/2014) economic and social objectives, which also provides for mega investment opportunities more than US$ 100 billion open for local private sector and interested foreign investors.</a:t>
            </a:r>
          </a:p>
          <a:p>
            <a:pPr algn="just">
              <a:buNone/>
            </a:pPr>
            <a:endParaRPr lang="en-US" sz="2600" dirty="0" smtClean="0">
              <a:latin typeface="Book Antiqua" pitchFamily="18" charset="0"/>
            </a:endParaRPr>
          </a:p>
          <a:p>
            <a:pPr>
              <a:buNone/>
            </a:pPr>
            <a:endParaRPr lang="en-US" dirty="0"/>
          </a:p>
        </p:txBody>
      </p:sp>
      <p:grpSp>
        <p:nvGrpSpPr>
          <p:cNvPr id="4" name="Group 3"/>
          <p:cNvGrpSpPr/>
          <p:nvPr/>
        </p:nvGrpSpPr>
        <p:grpSpPr>
          <a:xfrm>
            <a:off x="381000" y="228600"/>
            <a:ext cx="8486804" cy="1219200"/>
            <a:chOff x="0" y="0"/>
            <a:chExt cx="8486804" cy="1219200"/>
          </a:xfrm>
        </p:grpSpPr>
        <p:sp>
          <p:nvSpPr>
            <p:cNvPr id="5" name="Rounded Rectangle 4"/>
            <p:cNvSpPr/>
            <p:nvPr/>
          </p:nvSpPr>
          <p:spPr>
            <a:xfrm>
              <a:off x="0" y="0"/>
              <a:ext cx="8486804" cy="1219200"/>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6" name="Rounded Rectangle 4"/>
            <p:cNvSpPr/>
            <p:nvPr/>
          </p:nvSpPr>
          <p:spPr>
            <a:xfrm>
              <a:off x="35709" y="35709"/>
              <a:ext cx="8415386" cy="114778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b="0" kern="1200" dirty="0" smtClean="0">
                  <a:latin typeface="Book Antiqua" pitchFamily="18" charset="0"/>
                </a:rPr>
                <a:t>About KFIB</a:t>
              </a:r>
              <a:endParaRPr lang="en-US" sz="3200" b="0" kern="1200" dirty="0">
                <a:latin typeface="Book Antiqua" pitchFamily="18" charset="0"/>
              </a:endParaRPr>
            </a:p>
          </p:txBody>
        </p:sp>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idx="1"/>
          </p:nvPr>
        </p:nvSpPr>
        <p:spPr>
          <a:xfrm>
            <a:off x="609600" y="2743200"/>
            <a:ext cx="8229600" cy="4525963"/>
          </a:xfrm>
        </p:spPr>
        <p:txBody>
          <a:bodyPr/>
          <a:lstStyle/>
          <a:p>
            <a:pPr>
              <a:lnSpc>
                <a:spcPct val="90000"/>
              </a:lnSpc>
            </a:pPr>
            <a:r>
              <a:rPr lang="en-US" sz="2400" b="1" dirty="0" smtClean="0">
                <a:latin typeface="Dotum" pitchFamily="34" charset="-127"/>
              </a:rPr>
              <a:t>BNP Paribas Bank. </a:t>
            </a:r>
          </a:p>
          <a:p>
            <a:pPr>
              <a:lnSpc>
                <a:spcPct val="90000"/>
              </a:lnSpc>
              <a:buNone/>
            </a:pPr>
            <a:endParaRPr lang="en-US" sz="2400" b="1" dirty="0" smtClean="0">
              <a:latin typeface="Dotum" pitchFamily="34" charset="-127"/>
            </a:endParaRPr>
          </a:p>
          <a:p>
            <a:pPr>
              <a:lnSpc>
                <a:spcPct val="90000"/>
              </a:lnSpc>
              <a:buNone/>
            </a:pPr>
            <a:endParaRPr lang="en-US" sz="2400" b="1" dirty="0" smtClean="0">
              <a:latin typeface="Dotum" pitchFamily="34" charset="-127"/>
            </a:endParaRPr>
          </a:p>
          <a:p>
            <a:pPr>
              <a:lnSpc>
                <a:spcPct val="90000"/>
              </a:lnSpc>
            </a:pPr>
            <a:r>
              <a:rPr lang="en-US" sz="2400" b="1" dirty="0" smtClean="0">
                <a:latin typeface="Dotum" pitchFamily="34" charset="-127"/>
              </a:rPr>
              <a:t> HSBC Bank.</a:t>
            </a:r>
          </a:p>
          <a:p>
            <a:pPr>
              <a:lnSpc>
                <a:spcPct val="90000"/>
              </a:lnSpc>
            </a:pPr>
            <a:endParaRPr lang="en-US" sz="2400" b="1" dirty="0" smtClean="0">
              <a:latin typeface="Dotum" pitchFamily="34" charset="-127"/>
            </a:endParaRPr>
          </a:p>
          <a:p>
            <a:pPr>
              <a:lnSpc>
                <a:spcPct val="90000"/>
              </a:lnSpc>
            </a:pPr>
            <a:r>
              <a:rPr lang="en-US" sz="2400" b="1" dirty="0" smtClean="0">
                <a:latin typeface="Dotum" pitchFamily="34" charset="-127"/>
              </a:rPr>
              <a:t> </a:t>
            </a:r>
            <a:r>
              <a:rPr lang="en-US" sz="2400" b="1" dirty="0" err="1" smtClean="0">
                <a:latin typeface="Dotum" pitchFamily="34" charset="-127"/>
              </a:rPr>
              <a:t>Citi</a:t>
            </a:r>
            <a:r>
              <a:rPr lang="en-US" sz="2400" b="1" dirty="0" smtClean="0">
                <a:latin typeface="Dotum" pitchFamily="34" charset="-127"/>
              </a:rPr>
              <a:t> Bank</a:t>
            </a:r>
            <a:r>
              <a:rPr lang="en-US" sz="2400" b="1" dirty="0" smtClean="0">
                <a:solidFill>
                  <a:srgbClr val="000066"/>
                </a:solidFill>
                <a:latin typeface="Dotum" pitchFamily="34" charset="-127"/>
              </a:rPr>
              <a:t>. </a:t>
            </a:r>
          </a:p>
          <a:p>
            <a:pPr>
              <a:lnSpc>
                <a:spcPct val="90000"/>
              </a:lnSpc>
            </a:pPr>
            <a:endParaRPr lang="en-US" sz="2400" dirty="0" smtClean="0">
              <a:latin typeface="Dotum" pitchFamily="34" charset="-127"/>
            </a:endParaRPr>
          </a:p>
          <a:p>
            <a:pPr>
              <a:lnSpc>
                <a:spcPct val="90000"/>
              </a:lnSpc>
            </a:pPr>
            <a:endParaRPr lang="en-US" dirty="0" smtClean="0"/>
          </a:p>
        </p:txBody>
      </p:sp>
      <p:pic>
        <p:nvPicPr>
          <p:cNvPr id="22532" name="Picture 6"/>
          <p:cNvPicPr>
            <a:picLocks noChangeAspect="1" noChangeArrowheads="1"/>
          </p:cNvPicPr>
          <p:nvPr/>
        </p:nvPicPr>
        <p:blipFill>
          <a:blip r:embed="rId2" cstate="print"/>
          <a:srcRect/>
          <a:stretch>
            <a:fillRect/>
          </a:stretch>
        </p:blipFill>
        <p:spPr bwMode="auto">
          <a:xfrm>
            <a:off x="3886200" y="2438400"/>
            <a:ext cx="1295400" cy="685800"/>
          </a:xfrm>
          <a:prstGeom prst="rect">
            <a:avLst/>
          </a:prstGeom>
          <a:noFill/>
          <a:ln w="9525">
            <a:noFill/>
            <a:miter lim="800000"/>
            <a:headEnd/>
            <a:tailEnd/>
          </a:ln>
        </p:spPr>
      </p:pic>
      <p:pic>
        <p:nvPicPr>
          <p:cNvPr id="22533" name="Picture 7"/>
          <p:cNvPicPr>
            <a:picLocks noChangeAspect="1" noChangeArrowheads="1"/>
          </p:cNvPicPr>
          <p:nvPr/>
        </p:nvPicPr>
        <p:blipFill>
          <a:blip r:embed="rId3" cstate="print"/>
          <a:srcRect/>
          <a:stretch>
            <a:fillRect/>
          </a:stretch>
        </p:blipFill>
        <p:spPr bwMode="auto">
          <a:xfrm>
            <a:off x="2895600" y="3657600"/>
            <a:ext cx="1295400" cy="762000"/>
          </a:xfrm>
          <a:prstGeom prst="rect">
            <a:avLst/>
          </a:prstGeom>
          <a:noFill/>
          <a:ln w="9525">
            <a:noFill/>
            <a:miter lim="800000"/>
            <a:headEnd/>
            <a:tailEnd/>
          </a:ln>
        </p:spPr>
      </p:pic>
      <p:pic>
        <p:nvPicPr>
          <p:cNvPr id="22534" name="Picture 8"/>
          <p:cNvPicPr>
            <a:picLocks noChangeAspect="1" noChangeArrowheads="1"/>
          </p:cNvPicPr>
          <p:nvPr/>
        </p:nvPicPr>
        <p:blipFill>
          <a:blip r:embed="rId4" cstate="print"/>
          <a:srcRect/>
          <a:stretch>
            <a:fillRect/>
          </a:stretch>
        </p:blipFill>
        <p:spPr bwMode="auto">
          <a:xfrm>
            <a:off x="2819400" y="4724400"/>
            <a:ext cx="1295400" cy="533400"/>
          </a:xfrm>
          <a:prstGeom prst="rect">
            <a:avLst/>
          </a:prstGeom>
          <a:noFill/>
          <a:ln w="9525">
            <a:noFill/>
            <a:miter lim="800000"/>
            <a:headEnd/>
            <a:tailEnd/>
          </a:ln>
        </p:spPr>
      </p:pic>
      <p:sp>
        <p:nvSpPr>
          <p:cNvPr id="8" name="Title 7"/>
          <p:cNvSpPr>
            <a:spLocks noGrp="1"/>
          </p:cNvSpPr>
          <p:nvPr>
            <p:ph type="title"/>
          </p:nvPr>
        </p:nvSpPr>
        <p:spPr/>
        <p:txBody>
          <a:bodyPr/>
          <a:lstStyle/>
          <a:p>
            <a:endParaRPr lang="en-US" dirty="0"/>
          </a:p>
        </p:txBody>
      </p:sp>
      <p:sp>
        <p:nvSpPr>
          <p:cNvPr id="9" name="Title 4"/>
          <p:cNvSpPr txBox="1">
            <a:spLocks/>
          </p:cNvSpPr>
          <p:nvPr/>
        </p:nvSpPr>
        <p:spPr bwMode="auto">
          <a:xfrm>
            <a:off x="304800" y="228600"/>
            <a:ext cx="8610600" cy="1341438"/>
          </a:xfrm>
          <a:prstGeom prst="roundRect">
            <a:avLst>
              <a:gd name="adj" fmla="val 10000"/>
            </a:avLst>
          </a:prstGeom>
          <a:ln w="25400" cap="flat" cmpd="sng" algn="ctr">
            <a:solidFill>
              <a:schemeClr val="accent1">
                <a:shade val="80000"/>
                <a:hueOff val="0"/>
                <a:satOff val="0"/>
                <a:lumOff val="0"/>
                <a:alphaOff val="0"/>
              </a:schemeClr>
            </a:solidFill>
            <a:prstDash val="solid"/>
            <a:miter lim="800000"/>
            <a:headEnd/>
            <a:tailEnd/>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chemeClr val="dk1">
                    <a:hueOff val="0"/>
                    <a:satOff val="0"/>
                    <a:lumOff val="0"/>
                    <a:alphaOff val="0"/>
                  </a:schemeClr>
                </a:solidFill>
                <a:effectLst/>
                <a:uLnTx/>
                <a:uFillTx/>
                <a:latin typeface="Book Antiqua" pitchFamily="18" charset="0"/>
                <a:ea typeface="+mn-ea"/>
                <a:cs typeface="+mn-cs"/>
              </a:rPr>
              <a:t>KFIB Success Stories (2003-2010)</a:t>
            </a:r>
            <a:endParaRPr kumimoji="0" lang="en-US" sz="3200" b="0" i="0" u="none" strike="noStrike" kern="1200" cap="none" spc="0" normalizeH="0" baseline="0" noProof="0" dirty="0">
              <a:ln>
                <a:noFill/>
              </a:ln>
              <a:solidFill>
                <a:schemeClr val="dk1">
                  <a:hueOff val="0"/>
                  <a:satOff val="0"/>
                  <a:lumOff val="0"/>
                  <a:alphaOff val="0"/>
                </a:schemeClr>
              </a:solidFill>
              <a:effectLst/>
              <a:uLnTx/>
              <a:uFillTx/>
              <a:latin typeface="Book Antiqua" pitchFamily="18" charset="0"/>
              <a:ea typeface="+mn-ea"/>
              <a:cs typeface="+mn-cs"/>
            </a:endParaRPr>
          </a:p>
        </p:txBody>
      </p:sp>
      <p:sp>
        <p:nvSpPr>
          <p:cNvPr id="10" name="Oval 9"/>
          <p:cNvSpPr/>
          <p:nvPr/>
        </p:nvSpPr>
        <p:spPr>
          <a:xfrm>
            <a:off x="5486400" y="2895600"/>
            <a:ext cx="3352800" cy="3429000"/>
          </a:xfrm>
          <a:prstGeom prst="ellipse">
            <a:avLst/>
          </a:prstGeom>
          <a:solidFill>
            <a:srgbClr val="FFFF0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smtClean="0">
                <a:latin typeface="Book Antiqua" pitchFamily="18" charset="0"/>
              </a:rPr>
              <a:t>Financial Cluster of Branches of Foreign Banks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صورة1"/>
          <p:cNvPicPr>
            <a:picLocks noGrp="1" noChangeAspect="1" noChangeArrowheads="1"/>
          </p:cNvPicPr>
          <p:nvPr>
            <p:ph type="title"/>
          </p:nvPr>
        </p:nvPicPr>
        <p:blipFill>
          <a:blip r:embed="rId2" cstate="print"/>
          <a:srcRect/>
          <a:stretch>
            <a:fillRect/>
          </a:stretch>
        </p:blipFill>
        <p:spPr>
          <a:xfrm>
            <a:off x="5105400" y="274638"/>
            <a:ext cx="2362200" cy="1143000"/>
          </a:xfrm>
          <a:noFill/>
        </p:spPr>
      </p:pic>
      <p:sp>
        <p:nvSpPr>
          <p:cNvPr id="30722" name="Rectangle 3"/>
          <p:cNvSpPr>
            <a:spLocks noGrp="1" noChangeArrowheads="1"/>
          </p:cNvSpPr>
          <p:nvPr>
            <p:ph idx="1"/>
          </p:nvPr>
        </p:nvSpPr>
        <p:spPr>
          <a:xfrm>
            <a:off x="457200" y="1752600"/>
            <a:ext cx="8229600" cy="4373563"/>
          </a:xfrm>
        </p:spPr>
        <p:txBody>
          <a:bodyPr rtlCol="0">
            <a:normAutofit/>
          </a:bodyPr>
          <a:lstStyle/>
          <a:p>
            <a:pPr fontAlgn="auto">
              <a:lnSpc>
                <a:spcPct val="90000"/>
              </a:lnSpc>
              <a:spcAft>
                <a:spcPts val="0"/>
              </a:spcAft>
              <a:buFont typeface="Arial" pitchFamily="34" charset="0"/>
              <a:buNone/>
              <a:defRPr/>
            </a:pPr>
            <a:r>
              <a:rPr lang="en-US" sz="2400" b="1" dirty="0" smtClean="0">
                <a:latin typeface="Dotum" pitchFamily="34" charset="-127"/>
              </a:rPr>
              <a:t> </a:t>
            </a:r>
          </a:p>
          <a:p>
            <a:pPr fontAlgn="auto">
              <a:lnSpc>
                <a:spcPct val="90000"/>
              </a:lnSpc>
              <a:spcAft>
                <a:spcPts val="0"/>
              </a:spcAft>
              <a:buFont typeface="Arial" pitchFamily="34" charset="0"/>
              <a:buNone/>
              <a:defRPr/>
            </a:pPr>
            <a:endParaRPr lang="en-US" sz="2400" b="1" dirty="0" smtClean="0">
              <a:latin typeface="Book Antiqua" pitchFamily="18" charset="0"/>
            </a:endParaRPr>
          </a:p>
          <a:p>
            <a:pPr fontAlgn="auto">
              <a:lnSpc>
                <a:spcPct val="90000"/>
              </a:lnSpc>
              <a:spcAft>
                <a:spcPts val="0"/>
              </a:spcAft>
              <a:buFont typeface="Arial" pitchFamily="34" charset="0"/>
              <a:buChar char="•"/>
              <a:defRPr/>
            </a:pPr>
            <a:endParaRPr lang="en-US" sz="2400" b="1" dirty="0" smtClean="0">
              <a:latin typeface="Book Antiqua" pitchFamily="18" charset="0"/>
            </a:endParaRPr>
          </a:p>
          <a:p>
            <a:pPr fontAlgn="auto">
              <a:lnSpc>
                <a:spcPct val="90000"/>
              </a:lnSpc>
              <a:spcAft>
                <a:spcPts val="0"/>
              </a:spcAft>
              <a:buNone/>
              <a:defRPr/>
            </a:pPr>
            <a:endParaRPr lang="en-US" sz="2400" b="1" dirty="0" smtClean="0">
              <a:latin typeface="Book Antiqua" pitchFamily="18" charset="0"/>
            </a:endParaRPr>
          </a:p>
          <a:p>
            <a:pPr fontAlgn="auto">
              <a:lnSpc>
                <a:spcPct val="90000"/>
              </a:lnSpc>
              <a:spcAft>
                <a:spcPts val="0"/>
              </a:spcAft>
              <a:buNone/>
              <a:defRPr/>
            </a:pPr>
            <a:r>
              <a:rPr lang="en-US" sz="2400" b="1" dirty="0" smtClean="0">
                <a:solidFill>
                  <a:srgbClr val="000066"/>
                </a:solidFill>
                <a:latin typeface="Book Antiqua" pitchFamily="18" charset="0"/>
              </a:rPr>
              <a:t> </a:t>
            </a:r>
          </a:p>
          <a:p>
            <a:pPr fontAlgn="auto">
              <a:lnSpc>
                <a:spcPct val="90000"/>
              </a:lnSpc>
              <a:spcAft>
                <a:spcPts val="0"/>
              </a:spcAft>
              <a:buFont typeface="Arial" pitchFamily="34" charset="0"/>
              <a:buChar char="•"/>
              <a:defRPr/>
            </a:pPr>
            <a:r>
              <a:rPr lang="en-US" sz="1200" b="1" dirty="0" smtClean="0">
                <a:latin typeface="Book Antiqua" pitchFamily="18" charset="0"/>
              </a:rPr>
              <a:t>Kuwait Olefins Company (Ethylene &amp; Ethylene Glycol).</a:t>
            </a:r>
          </a:p>
          <a:p>
            <a:pPr fontAlgn="auto">
              <a:lnSpc>
                <a:spcPct val="90000"/>
              </a:lnSpc>
              <a:spcAft>
                <a:spcPts val="0"/>
              </a:spcAft>
              <a:buFont typeface="Arial" pitchFamily="34" charset="0"/>
              <a:buChar char="•"/>
              <a:defRPr/>
            </a:pPr>
            <a:r>
              <a:rPr lang="en-US" sz="1200" b="1" dirty="0" smtClean="0">
                <a:latin typeface="Book Antiqua" pitchFamily="18" charset="0"/>
              </a:rPr>
              <a:t> Kuwait Styrene Company.</a:t>
            </a:r>
          </a:p>
          <a:p>
            <a:pPr fontAlgn="auto">
              <a:lnSpc>
                <a:spcPct val="90000"/>
              </a:lnSpc>
              <a:spcAft>
                <a:spcPts val="0"/>
              </a:spcAft>
              <a:buFont typeface="Arial" pitchFamily="34" charset="0"/>
              <a:buChar char="•"/>
              <a:defRPr/>
            </a:pPr>
            <a:r>
              <a:rPr lang="en-US" sz="1200" b="1" dirty="0" smtClean="0">
                <a:latin typeface="Book Antiqua" pitchFamily="18" charset="0"/>
              </a:rPr>
              <a:t> Kuwait Polyethylene Company</a:t>
            </a:r>
            <a:r>
              <a:rPr lang="en-US" sz="1200" dirty="0" smtClean="0">
                <a:latin typeface="Book Antiqua" pitchFamily="18" charset="0"/>
              </a:rPr>
              <a:t>.</a:t>
            </a:r>
          </a:p>
          <a:p>
            <a:pPr fontAlgn="auto">
              <a:lnSpc>
                <a:spcPct val="90000"/>
              </a:lnSpc>
              <a:spcAft>
                <a:spcPts val="0"/>
              </a:spcAft>
              <a:buFont typeface="Arial" pitchFamily="34" charset="0"/>
              <a:buChar char="•"/>
              <a:defRPr/>
            </a:pPr>
            <a:endParaRPr lang="en-US" sz="2400" dirty="0" smtClean="0">
              <a:latin typeface="Book Antiqua" pitchFamily="18" charset="0"/>
            </a:endParaRPr>
          </a:p>
        </p:txBody>
      </p:sp>
      <p:sp>
        <p:nvSpPr>
          <p:cNvPr id="21508" name="Rectangle 6"/>
          <p:cNvSpPr>
            <a:spLocks noChangeArrowheads="1"/>
          </p:cNvSpPr>
          <p:nvPr/>
        </p:nvSpPr>
        <p:spPr bwMode="auto">
          <a:xfrm>
            <a:off x="914400" y="381000"/>
            <a:ext cx="4495800" cy="1077218"/>
          </a:xfrm>
          <a:prstGeom prst="rect">
            <a:avLst/>
          </a:prstGeom>
          <a:noFill/>
          <a:ln w="9525">
            <a:noFill/>
            <a:miter lim="800000"/>
            <a:headEnd/>
            <a:tailEnd/>
          </a:ln>
        </p:spPr>
        <p:txBody>
          <a:bodyPr>
            <a:spAutoFit/>
          </a:bodyPr>
          <a:lstStyle/>
          <a:p>
            <a:r>
              <a:rPr lang="en-US" sz="3200" b="1" dirty="0" smtClean="0">
                <a:latin typeface="Dotum" pitchFamily="34" charset="-127"/>
              </a:rPr>
              <a:t>Success Stories</a:t>
            </a:r>
          </a:p>
          <a:p>
            <a:r>
              <a:rPr lang="en-US" sz="3200" b="1" dirty="0" smtClean="0">
                <a:latin typeface="Dotum" pitchFamily="34" charset="-127"/>
              </a:rPr>
              <a:t>Petrochemical Industry</a:t>
            </a:r>
            <a:endParaRPr lang="en-US" sz="3200" b="1" dirty="0">
              <a:latin typeface="Dotum" pitchFamily="34" charset="-127"/>
            </a:endParaRPr>
          </a:p>
        </p:txBody>
      </p:sp>
      <p:pic>
        <p:nvPicPr>
          <p:cNvPr id="21509" name="Picture 7" descr="17_08_2009084839PM_59157091"/>
          <p:cNvPicPr>
            <a:picLocks noChangeAspect="1" noChangeArrowheads="1"/>
          </p:cNvPicPr>
          <p:nvPr/>
        </p:nvPicPr>
        <p:blipFill>
          <a:blip r:embed="rId3" cstate="print"/>
          <a:srcRect/>
          <a:stretch>
            <a:fillRect/>
          </a:stretch>
        </p:blipFill>
        <p:spPr bwMode="auto">
          <a:xfrm>
            <a:off x="762000" y="1600200"/>
            <a:ext cx="2438400" cy="1905000"/>
          </a:xfrm>
          <a:prstGeom prst="rect">
            <a:avLst/>
          </a:prstGeom>
          <a:noFill/>
          <a:ln w="9525">
            <a:noFill/>
            <a:miter lim="800000"/>
            <a:headEnd/>
            <a:tailEnd/>
          </a:ln>
        </p:spPr>
      </p:pic>
      <p:sp>
        <p:nvSpPr>
          <p:cNvPr id="11" name="Title 4"/>
          <p:cNvSpPr txBox="1">
            <a:spLocks/>
          </p:cNvSpPr>
          <p:nvPr/>
        </p:nvSpPr>
        <p:spPr bwMode="auto">
          <a:xfrm>
            <a:off x="457200" y="274638"/>
            <a:ext cx="8229600" cy="1143000"/>
          </a:xfrm>
          <a:prstGeom prst="roundRect">
            <a:avLst>
              <a:gd name="adj" fmla="val 10000"/>
            </a:avLst>
          </a:prstGeom>
          <a:ln w="25400" cap="flat" cmpd="sng" algn="ctr">
            <a:solidFill>
              <a:schemeClr val="accent1">
                <a:shade val="80000"/>
                <a:hueOff val="0"/>
                <a:satOff val="0"/>
                <a:lumOff val="0"/>
                <a:alphaOff val="0"/>
              </a:schemeClr>
            </a:solidFill>
            <a:prstDash val="solid"/>
            <a:miter lim="800000"/>
            <a:headEnd/>
            <a:tailEnd/>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chemeClr val="dk1">
                    <a:hueOff val="0"/>
                    <a:satOff val="0"/>
                    <a:lumOff val="0"/>
                    <a:alphaOff val="0"/>
                  </a:schemeClr>
                </a:solidFill>
                <a:effectLst/>
                <a:uLnTx/>
                <a:uFillTx/>
                <a:latin typeface="Book Antiqua" pitchFamily="18" charset="0"/>
                <a:ea typeface="+mn-ea"/>
                <a:cs typeface="+mn-cs"/>
              </a:rPr>
              <a:t>KFIB Success Stories (2003-2010)</a:t>
            </a:r>
            <a:endParaRPr kumimoji="0" lang="en-US" sz="3200" b="0" i="0" u="none" strike="noStrike" kern="1200" cap="none" spc="0" normalizeH="0" baseline="0" noProof="0" dirty="0">
              <a:ln>
                <a:noFill/>
              </a:ln>
              <a:solidFill>
                <a:schemeClr val="dk1">
                  <a:hueOff val="0"/>
                  <a:satOff val="0"/>
                  <a:lumOff val="0"/>
                  <a:alphaOff val="0"/>
                </a:schemeClr>
              </a:solidFill>
              <a:effectLst/>
              <a:uLnTx/>
              <a:uFillTx/>
              <a:latin typeface="Book Antiqua" pitchFamily="18" charset="0"/>
              <a:ea typeface="+mn-ea"/>
              <a:cs typeface="+mn-cs"/>
            </a:endParaRPr>
          </a:p>
        </p:txBody>
      </p:sp>
      <p:sp>
        <p:nvSpPr>
          <p:cNvPr id="12" name="Oval 11"/>
          <p:cNvSpPr/>
          <p:nvPr/>
        </p:nvSpPr>
        <p:spPr>
          <a:xfrm>
            <a:off x="4876800" y="2895600"/>
            <a:ext cx="3733800" cy="3505200"/>
          </a:xfrm>
          <a:prstGeom prst="ellipse">
            <a:avLst/>
          </a:prstGeom>
          <a:solidFill>
            <a:srgbClr val="FFFF00"/>
          </a:solidFill>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smtClean="0">
                <a:latin typeface="Book Antiqua" pitchFamily="18" charset="0"/>
              </a:rPr>
              <a:t>Petrochemicals Cluster</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0" y="274638"/>
            <a:ext cx="8229600" cy="1143000"/>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pPr algn="l"/>
            <a:r>
              <a:rPr lang="en-US" sz="3200" dirty="0" smtClean="0">
                <a:latin typeface="Book Antiqua" pitchFamily="18" charset="0"/>
              </a:rPr>
              <a:t>Kuwait </a:t>
            </a:r>
            <a:r>
              <a:rPr lang="en-US" sz="3200" dirty="0" smtClean="0">
                <a:solidFill>
                  <a:schemeClr val="tx1"/>
                </a:solidFill>
                <a:latin typeface="Book Antiqua" pitchFamily="18" charset="0"/>
              </a:rPr>
              <a:t>FDI Partners (2003-2010</a:t>
            </a:r>
            <a:r>
              <a:rPr lang="en-US" sz="3200" dirty="0" smtClean="0">
                <a:latin typeface="Book Antiqua" pitchFamily="18" charset="0"/>
              </a:rPr>
              <a:t>)</a:t>
            </a:r>
            <a:endParaRPr lang="en-US" sz="3200" dirty="0">
              <a:latin typeface="Book Antiqua" pitchFamily="18" charset="0"/>
            </a:endParaRPr>
          </a:p>
        </p:txBody>
      </p:sp>
      <p:pic>
        <p:nvPicPr>
          <p:cNvPr id="2050" name="Picture 2"/>
          <p:cNvPicPr>
            <a:picLocks noChangeAspect="1" noChangeArrowheads="1"/>
          </p:cNvPicPr>
          <p:nvPr/>
        </p:nvPicPr>
        <p:blipFill>
          <a:blip r:embed="rId2"/>
          <a:srcRect/>
          <a:stretch>
            <a:fillRect/>
          </a:stretch>
        </p:blipFill>
        <p:spPr bwMode="auto">
          <a:xfrm>
            <a:off x="2133600" y="1752600"/>
            <a:ext cx="5943600" cy="4724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Improved investor services (OSS);</a:t>
            </a:r>
          </a:p>
          <a:p>
            <a:r>
              <a:rPr lang="en-US" dirty="0" smtClean="0"/>
              <a:t>E-links with various government entities;</a:t>
            </a:r>
          </a:p>
          <a:p>
            <a:r>
              <a:rPr lang="en-US" dirty="0" smtClean="0"/>
              <a:t>Investment Opportunities &amp; investment </a:t>
            </a:r>
            <a:r>
              <a:rPr lang="en-US" smtClean="0"/>
              <a:t>map;</a:t>
            </a:r>
          </a:p>
          <a:p>
            <a:r>
              <a:rPr lang="en-US" smtClean="0"/>
              <a:t>Land </a:t>
            </a:r>
            <a:r>
              <a:rPr lang="en-US" dirty="0" smtClean="0"/>
              <a:t>Development (</a:t>
            </a:r>
            <a:r>
              <a:rPr lang="en-US" sz="2000" dirty="0" smtClean="0"/>
              <a:t>3 zones in </a:t>
            </a:r>
            <a:r>
              <a:rPr lang="en-US" sz="2000" i="1" dirty="0" err="1" smtClean="0"/>
              <a:t>Abdali</a:t>
            </a:r>
            <a:r>
              <a:rPr lang="en-US" sz="2000" i="1" dirty="0" smtClean="0"/>
              <a:t>, </a:t>
            </a:r>
            <a:r>
              <a:rPr lang="en-US" sz="2000" i="1" dirty="0" err="1" smtClean="0"/>
              <a:t>Shagaya</a:t>
            </a:r>
            <a:r>
              <a:rPr lang="en-US" sz="2000" i="1" dirty="0" smtClean="0"/>
              <a:t>, </a:t>
            </a:r>
            <a:r>
              <a:rPr lang="en-US" sz="2000" i="1" dirty="0" err="1" smtClean="0"/>
              <a:t>Wafra</a:t>
            </a:r>
            <a:r>
              <a:rPr lang="en-US" dirty="0" smtClean="0"/>
              <a:t>).</a:t>
            </a:r>
          </a:p>
          <a:p>
            <a:pPr>
              <a:buNone/>
            </a:pPr>
            <a:endParaRPr lang="en-US" dirty="0"/>
          </a:p>
        </p:txBody>
      </p:sp>
      <p:sp>
        <p:nvSpPr>
          <p:cNvPr id="4" name="Title 4"/>
          <p:cNvSpPr txBox="1">
            <a:spLocks noGrp="1"/>
          </p:cNvSpPr>
          <p:nvPr>
            <p:ph type="title"/>
          </p:nvPr>
        </p:nvSpPr>
        <p:spPr bwMode="auto">
          <a:prstGeom prst="roundRect">
            <a:avLst>
              <a:gd name="adj" fmla="val 10000"/>
            </a:avLst>
          </a:prstGeom>
          <a:ln w="25400" cap="flat" cmpd="sng" algn="ctr">
            <a:solidFill>
              <a:schemeClr val="accent1">
                <a:shade val="80000"/>
                <a:hueOff val="0"/>
                <a:satOff val="0"/>
                <a:lumOff val="0"/>
                <a:alphaOff val="0"/>
              </a:schemeClr>
            </a:solidFill>
            <a:prstDash val="solid"/>
            <a:miter lim="800000"/>
            <a:headEnd/>
            <a:tailEnd/>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chemeClr val="dk1">
                    <a:hueOff val="0"/>
                    <a:satOff val="0"/>
                    <a:lumOff val="0"/>
                    <a:alphaOff val="0"/>
                  </a:schemeClr>
                </a:solidFill>
                <a:effectLst/>
                <a:uLnTx/>
                <a:uFillTx/>
                <a:latin typeface="Book Antiqua" pitchFamily="18" charset="0"/>
                <a:ea typeface="+mn-ea"/>
                <a:cs typeface="+mn-cs"/>
              </a:rPr>
              <a:t>KFIB Next Steps</a:t>
            </a:r>
            <a:endParaRPr kumimoji="0" lang="en-US" sz="3200" b="0" i="0" u="none" strike="noStrike" kern="1200" cap="none" spc="0" normalizeH="0" baseline="0" noProof="0" dirty="0">
              <a:ln>
                <a:noFill/>
              </a:ln>
              <a:solidFill>
                <a:schemeClr val="dk1">
                  <a:hueOff val="0"/>
                  <a:satOff val="0"/>
                  <a:lumOff val="0"/>
                  <a:alphaOff val="0"/>
                </a:schemeClr>
              </a:solidFill>
              <a:effectLst/>
              <a:uLnTx/>
              <a:uFillTx/>
              <a:latin typeface="Book Antiqua" pitchFamily="18" charset="0"/>
              <a:ea typeface="+mn-ea"/>
              <a:cs typeface="+mn-c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0"/>
            <a:ext cx="8915400" cy="1143000"/>
          </a:xfrm>
        </p:spPr>
        <p:txBody>
          <a:bodyPr>
            <a:normAutofit/>
          </a:bodyPr>
          <a:lstStyle/>
          <a:p>
            <a:pPr algn="l"/>
            <a:r>
              <a:rPr lang="en-US" sz="3200" dirty="0" smtClean="0">
                <a:latin typeface="Book Antiqua" pitchFamily="18" charset="0"/>
              </a:rPr>
              <a:t>KFIB Activities</a:t>
            </a:r>
            <a:endParaRPr lang="en-US" sz="3200" dirty="0">
              <a:latin typeface="Book Antiqua" pitchFamily="18" charset="0"/>
            </a:endParaRPr>
          </a:p>
        </p:txBody>
      </p:sp>
      <p:pic>
        <p:nvPicPr>
          <p:cNvPr id="3075" name="Picture 3"/>
          <p:cNvPicPr>
            <a:picLocks noGrp="1" noChangeAspect="1" noChangeArrowheads="1"/>
          </p:cNvPicPr>
          <p:nvPr>
            <p:ph sz="half" idx="4294967295"/>
          </p:nvPr>
        </p:nvPicPr>
        <p:blipFill>
          <a:blip r:embed="rId2"/>
          <a:srcRect/>
          <a:stretch>
            <a:fillRect/>
          </a:stretch>
        </p:blipFill>
        <p:spPr bwMode="auto">
          <a:xfrm>
            <a:off x="0" y="1219200"/>
            <a:ext cx="2814638" cy="1558925"/>
          </a:xfrm>
          <a:prstGeom prst="rect">
            <a:avLst/>
          </a:prstGeom>
          <a:noFill/>
          <a:ln w="9525">
            <a:noFill/>
            <a:miter lim="800000"/>
            <a:headEnd/>
            <a:tailEnd/>
          </a:ln>
          <a:effectLst/>
        </p:spPr>
      </p:pic>
      <p:pic>
        <p:nvPicPr>
          <p:cNvPr id="3076" name="Picture 4"/>
          <p:cNvPicPr>
            <a:picLocks noGrp="1" noChangeAspect="1" noChangeArrowheads="1"/>
          </p:cNvPicPr>
          <p:nvPr>
            <p:ph sz="half" idx="4294967295"/>
          </p:nvPr>
        </p:nvPicPr>
        <p:blipFill>
          <a:blip r:embed="rId3"/>
          <a:srcRect/>
          <a:stretch>
            <a:fillRect/>
          </a:stretch>
        </p:blipFill>
        <p:spPr bwMode="auto">
          <a:xfrm>
            <a:off x="0" y="2209800"/>
            <a:ext cx="2774950" cy="1350963"/>
          </a:xfrm>
          <a:prstGeom prst="rect">
            <a:avLst/>
          </a:prstGeom>
          <a:noFill/>
          <a:ln w="9525">
            <a:noFill/>
            <a:miter lim="800000"/>
            <a:headEnd/>
            <a:tailEnd/>
          </a:ln>
          <a:effectLst/>
        </p:spPr>
      </p:pic>
      <p:pic>
        <p:nvPicPr>
          <p:cNvPr id="3078" name="Picture 6"/>
          <p:cNvPicPr>
            <a:picLocks noChangeAspect="1" noChangeArrowheads="1"/>
          </p:cNvPicPr>
          <p:nvPr/>
        </p:nvPicPr>
        <p:blipFill>
          <a:blip r:embed="rId4"/>
          <a:srcRect/>
          <a:stretch>
            <a:fillRect/>
          </a:stretch>
        </p:blipFill>
        <p:spPr bwMode="auto">
          <a:xfrm>
            <a:off x="6934200" y="4019550"/>
            <a:ext cx="2066925" cy="2838450"/>
          </a:xfrm>
          <a:prstGeom prst="rect">
            <a:avLst/>
          </a:prstGeom>
          <a:noFill/>
          <a:ln w="9525">
            <a:noFill/>
            <a:miter lim="800000"/>
            <a:headEnd/>
            <a:tailEnd/>
          </a:ln>
          <a:effectLst/>
        </p:spPr>
      </p:pic>
      <p:pic>
        <p:nvPicPr>
          <p:cNvPr id="3079" name="Picture 7"/>
          <p:cNvPicPr>
            <a:picLocks noChangeAspect="1" noChangeArrowheads="1"/>
          </p:cNvPicPr>
          <p:nvPr/>
        </p:nvPicPr>
        <p:blipFill>
          <a:blip r:embed="rId5"/>
          <a:srcRect/>
          <a:stretch>
            <a:fillRect/>
          </a:stretch>
        </p:blipFill>
        <p:spPr bwMode="auto">
          <a:xfrm>
            <a:off x="0" y="3962400"/>
            <a:ext cx="2057400" cy="2895600"/>
          </a:xfrm>
          <a:prstGeom prst="rect">
            <a:avLst/>
          </a:prstGeom>
          <a:noFill/>
          <a:ln w="9525">
            <a:noFill/>
            <a:miter lim="800000"/>
            <a:headEnd/>
            <a:tailEnd/>
          </a:ln>
          <a:effectLst/>
        </p:spPr>
      </p:pic>
      <p:pic>
        <p:nvPicPr>
          <p:cNvPr id="3080" name="Picture 8"/>
          <p:cNvPicPr>
            <a:picLocks noChangeAspect="1" noChangeArrowheads="1"/>
          </p:cNvPicPr>
          <p:nvPr/>
        </p:nvPicPr>
        <p:blipFill>
          <a:blip r:embed="rId6"/>
          <a:srcRect/>
          <a:stretch>
            <a:fillRect/>
          </a:stretch>
        </p:blipFill>
        <p:spPr bwMode="auto">
          <a:xfrm>
            <a:off x="1676400" y="4038600"/>
            <a:ext cx="3657600" cy="2581275"/>
          </a:xfrm>
          <a:prstGeom prst="rect">
            <a:avLst/>
          </a:prstGeom>
          <a:noFill/>
          <a:ln w="9525">
            <a:noFill/>
            <a:miter lim="800000"/>
            <a:headEnd/>
            <a:tailEnd/>
          </a:ln>
          <a:effectLst/>
        </p:spPr>
      </p:pic>
      <p:pic>
        <p:nvPicPr>
          <p:cNvPr id="3081" name="Picture 9"/>
          <p:cNvPicPr>
            <a:picLocks noChangeAspect="1" noChangeArrowheads="1"/>
          </p:cNvPicPr>
          <p:nvPr/>
        </p:nvPicPr>
        <p:blipFill>
          <a:blip r:embed="rId7"/>
          <a:srcRect/>
          <a:stretch>
            <a:fillRect/>
          </a:stretch>
        </p:blipFill>
        <p:spPr bwMode="auto">
          <a:xfrm>
            <a:off x="3124200" y="533400"/>
            <a:ext cx="3524250" cy="1219200"/>
          </a:xfrm>
          <a:prstGeom prst="rect">
            <a:avLst/>
          </a:prstGeom>
          <a:noFill/>
          <a:ln w="9525">
            <a:noFill/>
            <a:miter lim="800000"/>
            <a:headEnd/>
            <a:tailEnd/>
          </a:ln>
          <a:effectLst/>
        </p:spPr>
      </p:pic>
      <p:pic>
        <p:nvPicPr>
          <p:cNvPr id="3082" name="Picture 10"/>
          <p:cNvPicPr>
            <a:picLocks noChangeAspect="1" noChangeArrowheads="1"/>
          </p:cNvPicPr>
          <p:nvPr/>
        </p:nvPicPr>
        <p:blipFill>
          <a:blip r:embed="rId8" cstate="print"/>
          <a:srcRect/>
          <a:stretch>
            <a:fillRect/>
          </a:stretch>
        </p:blipFill>
        <p:spPr bwMode="auto">
          <a:xfrm>
            <a:off x="2590800" y="1905000"/>
            <a:ext cx="1600200" cy="1752600"/>
          </a:xfrm>
          <a:prstGeom prst="rect">
            <a:avLst/>
          </a:prstGeom>
          <a:noFill/>
          <a:ln w="9525">
            <a:noFill/>
            <a:miter lim="800000"/>
            <a:headEnd/>
            <a:tailEnd/>
          </a:ln>
          <a:effectLst/>
        </p:spPr>
      </p:pic>
      <p:pic>
        <p:nvPicPr>
          <p:cNvPr id="3083" name="Picture 11"/>
          <p:cNvPicPr>
            <a:picLocks noChangeAspect="1" noChangeArrowheads="1"/>
          </p:cNvPicPr>
          <p:nvPr/>
        </p:nvPicPr>
        <p:blipFill>
          <a:blip r:embed="rId9"/>
          <a:srcRect/>
          <a:stretch>
            <a:fillRect/>
          </a:stretch>
        </p:blipFill>
        <p:spPr bwMode="auto">
          <a:xfrm>
            <a:off x="5181600" y="4343400"/>
            <a:ext cx="1905000" cy="2328863"/>
          </a:xfrm>
          <a:prstGeom prst="rect">
            <a:avLst/>
          </a:prstGeom>
          <a:noFill/>
          <a:ln w="9525">
            <a:noFill/>
            <a:miter lim="800000"/>
            <a:headEnd/>
            <a:tailEnd/>
          </a:ln>
          <a:effectLst/>
        </p:spPr>
      </p:pic>
      <p:pic>
        <p:nvPicPr>
          <p:cNvPr id="3084" name="Picture 12"/>
          <p:cNvPicPr>
            <a:picLocks noChangeAspect="1" noChangeArrowheads="1"/>
          </p:cNvPicPr>
          <p:nvPr/>
        </p:nvPicPr>
        <p:blipFill>
          <a:blip r:embed="rId10"/>
          <a:srcRect/>
          <a:stretch>
            <a:fillRect/>
          </a:stretch>
        </p:blipFill>
        <p:spPr bwMode="auto">
          <a:xfrm>
            <a:off x="6096000" y="152400"/>
            <a:ext cx="2747963" cy="2890837"/>
          </a:xfrm>
          <a:prstGeom prst="rect">
            <a:avLst/>
          </a:prstGeom>
          <a:noFill/>
          <a:ln w="9525">
            <a:noFill/>
            <a:miter lim="800000"/>
            <a:headEnd/>
            <a:tailEnd/>
          </a:ln>
          <a:effectLst/>
        </p:spPr>
      </p:pic>
      <p:pic>
        <p:nvPicPr>
          <p:cNvPr id="3085" name="Picture 13"/>
          <p:cNvPicPr>
            <a:picLocks noChangeAspect="1" noChangeArrowheads="1"/>
          </p:cNvPicPr>
          <p:nvPr/>
        </p:nvPicPr>
        <p:blipFill>
          <a:blip r:embed="rId11"/>
          <a:srcRect/>
          <a:stretch>
            <a:fillRect/>
          </a:stretch>
        </p:blipFill>
        <p:spPr bwMode="auto">
          <a:xfrm>
            <a:off x="6096000" y="2514600"/>
            <a:ext cx="2828925" cy="2295525"/>
          </a:xfrm>
          <a:prstGeom prst="rect">
            <a:avLst/>
          </a:prstGeom>
          <a:noFill/>
          <a:ln w="9525">
            <a:noFill/>
            <a:miter lim="800000"/>
            <a:headEnd/>
            <a:tailEnd/>
          </a:ln>
          <a:effectLst/>
        </p:spPr>
      </p:pic>
      <p:pic>
        <p:nvPicPr>
          <p:cNvPr id="13" name="Picture 2"/>
          <p:cNvPicPr>
            <a:picLocks noChangeAspect="1" noChangeArrowheads="1"/>
          </p:cNvPicPr>
          <p:nvPr/>
        </p:nvPicPr>
        <p:blipFill>
          <a:blip r:embed="rId12" cstate="print"/>
          <a:srcRect/>
          <a:stretch>
            <a:fillRect/>
          </a:stretch>
        </p:blipFill>
        <p:spPr>
          <a:xfrm>
            <a:off x="4495800" y="1981200"/>
            <a:ext cx="1447800" cy="19050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idx="1"/>
          </p:nvPr>
        </p:nvPicPr>
        <p:blipFill>
          <a:blip r:embed="rId2"/>
          <a:srcRect/>
          <a:stretch>
            <a:fillRect/>
          </a:stretch>
        </p:blipFill>
        <p:spPr bwMode="auto">
          <a:xfrm>
            <a:off x="990600" y="1722437"/>
            <a:ext cx="6862537" cy="4602163"/>
          </a:xfrm>
          <a:prstGeom prst="rect">
            <a:avLst/>
          </a:prstGeom>
          <a:noFill/>
          <a:ln w="9525">
            <a:noFill/>
            <a:miter lim="800000"/>
            <a:headEnd/>
            <a:tailEnd/>
          </a:ln>
          <a:effectLst/>
        </p:spPr>
      </p:pic>
      <p:sp>
        <p:nvSpPr>
          <p:cNvPr id="6" name="Title 4"/>
          <p:cNvSpPr txBox="1">
            <a:spLocks noGrp="1"/>
          </p:cNvSpPr>
          <p:nvPr>
            <p:ph type="title"/>
          </p:nvPr>
        </p:nvSpPr>
        <p:spPr bwMode="auto">
          <a:prstGeom prst="roundRect">
            <a:avLst>
              <a:gd name="adj" fmla="val 10000"/>
            </a:avLst>
          </a:prstGeom>
          <a:ln w="25400" cap="flat" cmpd="sng" algn="ctr">
            <a:solidFill>
              <a:schemeClr val="accent1">
                <a:shade val="80000"/>
                <a:hueOff val="0"/>
                <a:satOff val="0"/>
                <a:lumOff val="0"/>
                <a:alphaOff val="0"/>
              </a:schemeClr>
            </a:solidFill>
            <a:prstDash val="solid"/>
            <a:miter lim="800000"/>
            <a:headEnd/>
            <a:tailEnd/>
          </a:ln>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smtClean="0">
                <a:ln>
                  <a:noFill/>
                </a:ln>
                <a:solidFill>
                  <a:schemeClr val="dk1">
                    <a:hueOff val="0"/>
                    <a:satOff val="0"/>
                    <a:lumOff val="0"/>
                    <a:alphaOff val="0"/>
                  </a:schemeClr>
                </a:solidFill>
                <a:effectLst/>
                <a:uLnTx/>
                <a:uFillTx/>
                <a:latin typeface="Book Antiqua" pitchFamily="18" charset="0"/>
                <a:ea typeface="+mn-ea"/>
                <a:cs typeface="+mn-cs"/>
              </a:rPr>
              <a:t>For more information KFIB website</a:t>
            </a:r>
            <a:endParaRPr kumimoji="0" lang="en-US" sz="3200" b="0" i="0" u="none" strike="noStrike" kern="1200" cap="none" spc="0" normalizeH="0" baseline="0" noProof="0" dirty="0">
              <a:ln>
                <a:noFill/>
              </a:ln>
              <a:solidFill>
                <a:schemeClr val="dk1">
                  <a:hueOff val="0"/>
                  <a:satOff val="0"/>
                  <a:lumOff val="0"/>
                  <a:alphaOff val="0"/>
                </a:schemeClr>
              </a:solidFill>
              <a:effectLst/>
              <a:uLnTx/>
              <a:uFillTx/>
              <a:latin typeface="Book Antiqua" pitchFamily="18" charset="0"/>
              <a:ea typeface="+mn-ea"/>
              <a:cs typeface="+mn-c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type="body" idx="1"/>
          </p:nvPr>
        </p:nvSpPr>
        <p:spPr>
          <a:xfrm>
            <a:off x="304800" y="2209800"/>
            <a:ext cx="8229600" cy="4221163"/>
          </a:xfrm>
        </p:spPr>
        <p:txBody>
          <a:bodyPr/>
          <a:lstStyle/>
          <a:p>
            <a:endParaRPr lang="en-US" b="1" dirty="0" smtClean="0"/>
          </a:p>
          <a:p>
            <a:endParaRPr lang="en-US" dirty="0" smtClean="0"/>
          </a:p>
        </p:txBody>
      </p:sp>
      <p:sp>
        <p:nvSpPr>
          <p:cNvPr id="18436" name="Rectangle 4"/>
          <p:cNvSpPr>
            <a:spLocks noChangeArrowheads="1"/>
          </p:cNvSpPr>
          <p:nvPr/>
        </p:nvSpPr>
        <p:spPr bwMode="auto">
          <a:xfrm>
            <a:off x="1219200" y="2667000"/>
            <a:ext cx="7086600" cy="3600986"/>
          </a:xfrm>
          <a:prstGeom prst="rect">
            <a:avLst/>
          </a:prstGeom>
          <a:noFill/>
          <a:ln w="9525">
            <a:noFill/>
            <a:miter lim="800000"/>
            <a:headEnd/>
            <a:tailEnd/>
          </a:ln>
        </p:spPr>
        <p:txBody>
          <a:bodyPr>
            <a:spAutoFit/>
          </a:bodyPr>
          <a:lstStyle/>
          <a:p>
            <a:pPr algn="ctr"/>
            <a:endParaRPr lang="en-US" b="1" dirty="0"/>
          </a:p>
          <a:p>
            <a:pPr algn="ctr"/>
            <a:endParaRPr lang="en-US" b="1" dirty="0"/>
          </a:p>
          <a:p>
            <a:pPr algn="ctr"/>
            <a:endParaRPr lang="en-US" sz="2400" b="1" dirty="0">
              <a:solidFill>
                <a:srgbClr val="A50021"/>
              </a:solidFill>
            </a:endParaRPr>
          </a:p>
          <a:p>
            <a:pPr algn="ctr"/>
            <a:endParaRPr lang="en-US" b="1" dirty="0">
              <a:solidFill>
                <a:schemeClr val="hlink"/>
              </a:solidFill>
            </a:endParaRPr>
          </a:p>
          <a:p>
            <a:pPr algn="ctr"/>
            <a:r>
              <a:rPr lang="en-US" sz="2400" b="1" dirty="0">
                <a:latin typeface="Book Antiqua" pitchFamily="18" charset="0"/>
              </a:rPr>
              <a:t>Kuwait Foreign Investment Bureau</a:t>
            </a:r>
            <a:r>
              <a:rPr lang="en-US" b="1" dirty="0"/>
              <a:t> </a:t>
            </a:r>
          </a:p>
          <a:p>
            <a:pPr algn="ctr"/>
            <a:r>
              <a:rPr lang="en-US" b="1" dirty="0"/>
              <a:t> </a:t>
            </a:r>
            <a:r>
              <a:rPr lang="en-US" b="1" dirty="0" err="1"/>
              <a:t>Burj</a:t>
            </a:r>
            <a:r>
              <a:rPr lang="en-US" b="1" dirty="0"/>
              <a:t> Al </a:t>
            </a:r>
            <a:r>
              <a:rPr lang="en-US" b="1" dirty="0" err="1"/>
              <a:t>Madinah</a:t>
            </a:r>
            <a:r>
              <a:rPr lang="ar-KW" b="1" dirty="0"/>
              <a:t> </a:t>
            </a:r>
            <a:r>
              <a:rPr lang="en-US" b="1" dirty="0"/>
              <a:t>(City Tower)</a:t>
            </a:r>
          </a:p>
          <a:p>
            <a:pPr algn="ctr"/>
            <a:r>
              <a:rPr lang="en-US" b="1" dirty="0"/>
              <a:t> </a:t>
            </a:r>
            <a:r>
              <a:rPr lang="en-US" b="1" dirty="0" err="1"/>
              <a:t>Khaled</a:t>
            </a:r>
            <a:r>
              <a:rPr lang="en-US" b="1" dirty="0"/>
              <a:t> </a:t>
            </a:r>
            <a:r>
              <a:rPr lang="en-US" b="1" dirty="0" err="1"/>
              <a:t>Ibn</a:t>
            </a:r>
            <a:r>
              <a:rPr lang="en-US" b="1" dirty="0"/>
              <a:t> Al </a:t>
            </a:r>
            <a:r>
              <a:rPr lang="en-US" b="1" dirty="0" err="1"/>
              <a:t>Waleed</a:t>
            </a:r>
            <a:r>
              <a:rPr lang="en-US" b="1" dirty="0"/>
              <a:t> street, </a:t>
            </a:r>
            <a:r>
              <a:rPr lang="en-US" b="1" dirty="0" err="1"/>
              <a:t>Sharq</a:t>
            </a:r>
            <a:r>
              <a:rPr lang="en-US" b="1" dirty="0"/>
              <a:t> </a:t>
            </a:r>
          </a:p>
          <a:p>
            <a:pPr algn="ctr"/>
            <a:endParaRPr lang="en-US" b="1" dirty="0"/>
          </a:p>
          <a:p>
            <a:r>
              <a:rPr lang="en-US" b="1" dirty="0"/>
              <a:t>Tel:	 		+965-22-240-700</a:t>
            </a:r>
          </a:p>
          <a:p>
            <a:r>
              <a:rPr lang="en-US" b="1" dirty="0"/>
              <a:t>Fax: 			+965-22-240-713</a:t>
            </a:r>
          </a:p>
          <a:p>
            <a:r>
              <a:rPr lang="en-US" b="1" dirty="0"/>
              <a:t>P.O. Box:	  	3690 </a:t>
            </a:r>
            <a:r>
              <a:rPr lang="en-US" b="1" dirty="0" err="1"/>
              <a:t>Safat</a:t>
            </a:r>
            <a:r>
              <a:rPr lang="en-US" b="1" dirty="0"/>
              <a:t> 13037 Kuwait</a:t>
            </a:r>
          </a:p>
          <a:p>
            <a:r>
              <a:rPr lang="en-US" b="1" dirty="0"/>
              <a:t>E-mail:</a:t>
            </a:r>
            <a:r>
              <a:rPr lang="en-US" b="1" dirty="0">
                <a:solidFill>
                  <a:srgbClr val="000066"/>
                </a:solidFill>
              </a:rPr>
              <a:t> 		</a:t>
            </a:r>
            <a:r>
              <a:rPr lang="en-US" b="1" dirty="0" smtClean="0">
                <a:solidFill>
                  <a:srgbClr val="A50021"/>
                </a:solidFill>
                <a:hlinkClick r:id="rId2"/>
              </a:rPr>
              <a:t>info@kfib.com.kw</a:t>
            </a:r>
            <a:endParaRPr lang="en-US" b="1" dirty="0">
              <a:solidFill>
                <a:srgbClr val="A50021"/>
              </a:solidFill>
            </a:endParaRPr>
          </a:p>
        </p:txBody>
      </p:sp>
      <p:pic>
        <p:nvPicPr>
          <p:cNvPr id="23556" name="Picture 5" descr="KFIB logo"/>
          <p:cNvPicPr>
            <a:picLocks noChangeAspect="1" noChangeArrowheads="1"/>
          </p:cNvPicPr>
          <p:nvPr/>
        </p:nvPicPr>
        <p:blipFill>
          <a:blip r:embed="rId3" cstate="print"/>
          <a:srcRect/>
          <a:stretch>
            <a:fillRect/>
          </a:stretch>
        </p:blipFill>
        <p:spPr bwMode="auto">
          <a:xfrm>
            <a:off x="3200400" y="1676400"/>
            <a:ext cx="2819400" cy="1905000"/>
          </a:xfrm>
          <a:prstGeom prst="rect">
            <a:avLst/>
          </a:prstGeom>
          <a:noFill/>
          <a:ln w="9525">
            <a:noFill/>
            <a:miter lim="800000"/>
            <a:headEnd/>
            <a:tailEnd/>
          </a:ln>
        </p:spPr>
      </p:pic>
      <p:sp>
        <p:nvSpPr>
          <p:cNvPr id="23557" name="Text Box 7"/>
          <p:cNvSpPr txBox="1">
            <a:spLocks noChangeArrowheads="1"/>
          </p:cNvSpPr>
          <p:nvPr/>
        </p:nvSpPr>
        <p:spPr bwMode="auto">
          <a:xfrm>
            <a:off x="2286000" y="242888"/>
            <a:ext cx="5029200" cy="584775"/>
          </a:xfrm>
          <a:prstGeom prst="rect">
            <a:avLst/>
          </a:prstGeom>
          <a:noFill/>
          <a:ln w="9525">
            <a:noFill/>
            <a:miter lim="800000"/>
            <a:headEnd/>
            <a:tailEnd/>
          </a:ln>
        </p:spPr>
        <p:txBody>
          <a:bodyPr>
            <a:spAutoFit/>
          </a:bodyPr>
          <a:lstStyle/>
          <a:p>
            <a:pPr algn="ctr"/>
            <a:r>
              <a:rPr lang="en-US" sz="3200" b="1" dirty="0" smtClean="0">
                <a:solidFill>
                  <a:srgbClr val="A50021"/>
                </a:solidFill>
                <a:latin typeface="Book Antiqua" pitchFamily="18" charset="0"/>
              </a:rPr>
              <a:t>Contact </a:t>
            </a:r>
            <a:r>
              <a:rPr lang="en-US" sz="3200" b="1" dirty="0">
                <a:solidFill>
                  <a:srgbClr val="A50021"/>
                </a:solidFill>
                <a:latin typeface="Book Antiqua" pitchFamily="18" charset="0"/>
              </a:rPr>
              <a:t>Information</a:t>
            </a:r>
          </a:p>
        </p:txBody>
      </p:sp>
    </p:spTree>
  </p:cSld>
  <p:clrMapOvr>
    <a:masterClrMapping/>
  </p:clrMapOvr>
  <p:transition advClick="0" advTm="5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436">
                                            <p:txEl>
                                              <p:pRg st="4" end="4"/>
                                            </p:txEl>
                                          </p:spTgt>
                                        </p:tgtEl>
                                        <p:attrNameLst>
                                          <p:attrName>style.visibility</p:attrName>
                                        </p:attrNameLst>
                                      </p:cBhvr>
                                      <p:to>
                                        <p:strVal val="visible"/>
                                      </p:to>
                                    </p:set>
                                    <p:anim calcmode="lin" valueType="num">
                                      <p:cBhvr additive="base">
                                        <p:cTn id="7" dur="500" fill="hold"/>
                                        <p:tgtEl>
                                          <p:spTgt spid="18436">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43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436">
                                            <p:txEl>
                                              <p:pRg st="5" end="5"/>
                                            </p:txEl>
                                          </p:spTgt>
                                        </p:tgtEl>
                                        <p:attrNameLst>
                                          <p:attrName>style.visibility</p:attrName>
                                        </p:attrNameLst>
                                      </p:cBhvr>
                                      <p:to>
                                        <p:strVal val="visible"/>
                                      </p:to>
                                    </p:set>
                                    <p:anim calcmode="lin" valueType="num">
                                      <p:cBhvr additive="base">
                                        <p:cTn id="13" dur="500" fill="hold"/>
                                        <p:tgtEl>
                                          <p:spTgt spid="18436">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43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436">
                                            <p:txEl>
                                              <p:pRg st="6" end="6"/>
                                            </p:txEl>
                                          </p:spTgt>
                                        </p:tgtEl>
                                        <p:attrNameLst>
                                          <p:attrName>style.visibility</p:attrName>
                                        </p:attrNameLst>
                                      </p:cBhvr>
                                      <p:to>
                                        <p:strVal val="visible"/>
                                      </p:to>
                                    </p:set>
                                    <p:anim calcmode="lin" valueType="num">
                                      <p:cBhvr additive="base">
                                        <p:cTn id="19" dur="500" fill="hold"/>
                                        <p:tgtEl>
                                          <p:spTgt spid="18436">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43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436">
                                            <p:txEl>
                                              <p:pRg st="8" end="8"/>
                                            </p:txEl>
                                          </p:spTgt>
                                        </p:tgtEl>
                                        <p:attrNameLst>
                                          <p:attrName>style.visibility</p:attrName>
                                        </p:attrNameLst>
                                      </p:cBhvr>
                                      <p:to>
                                        <p:strVal val="visible"/>
                                      </p:to>
                                    </p:set>
                                    <p:anim calcmode="lin" valueType="num">
                                      <p:cBhvr additive="base">
                                        <p:cTn id="25" dur="500" fill="hold"/>
                                        <p:tgtEl>
                                          <p:spTgt spid="18436">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43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436">
                                            <p:txEl>
                                              <p:pRg st="9" end="9"/>
                                            </p:txEl>
                                          </p:spTgt>
                                        </p:tgtEl>
                                        <p:attrNameLst>
                                          <p:attrName>style.visibility</p:attrName>
                                        </p:attrNameLst>
                                      </p:cBhvr>
                                      <p:to>
                                        <p:strVal val="visible"/>
                                      </p:to>
                                    </p:set>
                                    <p:anim calcmode="lin" valueType="num">
                                      <p:cBhvr additive="base">
                                        <p:cTn id="31" dur="500" fill="hold"/>
                                        <p:tgtEl>
                                          <p:spTgt spid="18436">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43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8436">
                                            <p:txEl>
                                              <p:pRg st="10" end="10"/>
                                            </p:txEl>
                                          </p:spTgt>
                                        </p:tgtEl>
                                        <p:attrNameLst>
                                          <p:attrName>style.visibility</p:attrName>
                                        </p:attrNameLst>
                                      </p:cBhvr>
                                      <p:to>
                                        <p:strVal val="visible"/>
                                      </p:to>
                                    </p:set>
                                    <p:anim calcmode="lin" valueType="num">
                                      <p:cBhvr additive="base">
                                        <p:cTn id="37" dur="500" fill="hold"/>
                                        <p:tgtEl>
                                          <p:spTgt spid="18436">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436">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436">
                                            <p:txEl>
                                              <p:pRg st="11" end="11"/>
                                            </p:txEl>
                                          </p:spTgt>
                                        </p:tgtEl>
                                        <p:attrNameLst>
                                          <p:attrName>style.visibility</p:attrName>
                                        </p:attrNameLst>
                                      </p:cBhvr>
                                      <p:to>
                                        <p:strVal val="visible"/>
                                      </p:to>
                                    </p:set>
                                    <p:anim calcmode="lin" valueType="num">
                                      <p:cBhvr additive="base">
                                        <p:cTn id="43" dur="500" fill="hold"/>
                                        <p:tgtEl>
                                          <p:spTgt spid="18436">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8436">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WordArt 11"/>
          <p:cNvSpPr>
            <a:spLocks noChangeArrowheads="1" noChangeShapeType="1" noTextEdit="1"/>
          </p:cNvSpPr>
          <p:nvPr/>
        </p:nvSpPr>
        <p:spPr bwMode="auto">
          <a:xfrm>
            <a:off x="179388" y="6215063"/>
            <a:ext cx="2606675" cy="642937"/>
          </a:xfrm>
          <a:prstGeom prst="rect">
            <a:avLst/>
          </a:prstGeom>
        </p:spPr>
        <p:txBody>
          <a:bodyPr wrap="none" fromWordArt="1">
            <a:prstTxWarp prst="textWave1">
              <a:avLst>
                <a:gd name="adj1" fmla="val 13005"/>
                <a:gd name="adj2" fmla="val 0"/>
              </a:avLst>
            </a:prstTxWarp>
          </a:bodyPr>
          <a:lstStyle/>
          <a:p>
            <a:pPr algn="ctr"/>
            <a:endParaRPr lang="en-US" sz="4000" b="1" kern="10">
              <a:ln w="9525">
                <a:noFill/>
                <a:round/>
                <a:headEnd/>
                <a:tailEnd/>
              </a:ln>
              <a:solidFill>
                <a:srgbClr val="000080"/>
              </a:solidFill>
              <a:effectLst>
                <a:outerShdw dist="53882" dir="2700000" algn="ctr" rotWithShape="0">
                  <a:srgbClr val="C0C0C0">
                    <a:alpha val="79999"/>
                  </a:srgbClr>
                </a:outerShdw>
              </a:effectLst>
              <a:latin typeface="Times New Roman"/>
              <a:cs typeface="Times New Roman"/>
            </a:endParaRPr>
          </a:p>
        </p:txBody>
      </p:sp>
      <p:sp>
        <p:nvSpPr>
          <p:cNvPr id="3" name="Text Box 7"/>
          <p:cNvSpPr txBox="1">
            <a:spLocks noChangeArrowheads="1"/>
          </p:cNvSpPr>
          <p:nvPr/>
        </p:nvSpPr>
        <p:spPr bwMode="auto">
          <a:xfrm>
            <a:off x="428625" y="1676401"/>
            <a:ext cx="8320088" cy="3908762"/>
          </a:xfrm>
          <a:prstGeom prst="rect">
            <a:avLst/>
          </a:prstGeom>
          <a:noFill/>
          <a:ln w="9525">
            <a:noFill/>
            <a:miter lim="800000"/>
            <a:headEnd/>
            <a:tailEnd/>
          </a:ln>
        </p:spPr>
        <p:txBody>
          <a:bodyPr wrap="square">
            <a:spAutoFit/>
          </a:bodyPr>
          <a:lstStyle/>
          <a:p>
            <a:pPr lvl="0" rtl="1">
              <a:defRPr/>
            </a:pPr>
            <a:r>
              <a:rPr lang="en-US" sz="2000" i="1" dirty="0" smtClean="0"/>
              <a:t>The  Emir’s Vision  is the enunciation of Kuwait into an international  financial &amp; commercial  Hub.</a:t>
            </a:r>
            <a:endParaRPr lang="en-US" sz="2000" dirty="0" smtClean="0"/>
          </a:p>
          <a:p>
            <a:pPr rtl="1">
              <a:defRPr/>
            </a:pPr>
            <a:endParaRPr lang="en-US" sz="2000" dirty="0"/>
          </a:p>
          <a:p>
            <a:pPr rtl="1">
              <a:defRPr/>
            </a:pPr>
            <a:r>
              <a:rPr lang="en-US" sz="2000" dirty="0" smtClean="0"/>
              <a:t>The  </a:t>
            </a:r>
            <a:r>
              <a:rPr lang="en-US" sz="2000" i="1" dirty="0">
                <a:effectLst>
                  <a:outerShdw blurRad="38100" dist="38100" dir="2700000" algn="tl">
                    <a:srgbClr val="000000">
                      <a:alpha val="43137"/>
                    </a:srgbClr>
                  </a:outerShdw>
                </a:effectLst>
              </a:rPr>
              <a:t>Vision </a:t>
            </a:r>
            <a:r>
              <a:rPr lang="en-US" sz="2000" i="1" dirty="0" smtClean="0">
                <a:effectLst>
                  <a:outerShdw blurRad="38100" dist="38100" dir="2700000" algn="tl">
                    <a:srgbClr val="000000">
                      <a:alpha val="43137"/>
                    </a:srgbClr>
                  </a:outerShdw>
                </a:effectLst>
              </a:rPr>
              <a:t> </a:t>
            </a:r>
            <a:r>
              <a:rPr lang="en-US" sz="2000" dirty="0" smtClean="0">
                <a:effectLst>
                  <a:outerShdw blurRad="38100" dist="38100" dir="2700000" algn="tl">
                    <a:srgbClr val="000000">
                      <a:alpha val="43137"/>
                    </a:srgbClr>
                  </a:outerShdw>
                </a:effectLst>
              </a:rPr>
              <a:t>is achieved through</a:t>
            </a:r>
            <a:endParaRPr lang="en-US" sz="2000" dirty="0" smtClean="0"/>
          </a:p>
          <a:p>
            <a:pPr rtl="1">
              <a:defRPr/>
            </a:pPr>
            <a:endParaRPr lang="en-US" sz="800" dirty="0"/>
          </a:p>
          <a:p>
            <a:pPr>
              <a:buClr>
                <a:schemeClr val="accent1">
                  <a:lumMod val="50000"/>
                </a:schemeClr>
              </a:buClr>
              <a:buFont typeface="Wingdings" pitchFamily="2" charset="2"/>
              <a:buChar char="ü"/>
              <a:defRPr/>
            </a:pPr>
            <a:r>
              <a:rPr lang="en-US" sz="2000" dirty="0"/>
              <a:t>Positioning Kuwait  competitively as a leading financial &amp; Commercial</a:t>
            </a:r>
          </a:p>
          <a:p>
            <a:pPr>
              <a:buClr>
                <a:schemeClr val="accent1">
                  <a:lumMod val="50000"/>
                </a:schemeClr>
              </a:buClr>
              <a:defRPr/>
            </a:pPr>
            <a:r>
              <a:rPr lang="en-US" sz="2000" dirty="0"/>
              <a:t>   hub in the region.</a:t>
            </a:r>
          </a:p>
          <a:p>
            <a:pPr>
              <a:buClr>
                <a:schemeClr val="accent1">
                  <a:lumMod val="50000"/>
                </a:schemeClr>
              </a:buClr>
              <a:buFont typeface="Wingdings" pitchFamily="2" charset="2"/>
              <a:buChar char="ü"/>
              <a:defRPr/>
            </a:pPr>
            <a:r>
              <a:rPr lang="en-US" sz="2000" dirty="0"/>
              <a:t>Developing  necessary legal framework </a:t>
            </a:r>
            <a:endParaRPr lang="en-US" sz="2000" dirty="0" smtClean="0"/>
          </a:p>
          <a:p>
            <a:pPr>
              <a:buClr>
                <a:schemeClr val="accent1">
                  <a:lumMod val="50000"/>
                </a:schemeClr>
              </a:buClr>
              <a:buFont typeface="Wingdings" pitchFamily="2" charset="2"/>
              <a:buChar char="ü"/>
              <a:defRPr/>
            </a:pPr>
            <a:r>
              <a:rPr lang="en-US" sz="2000" dirty="0" smtClean="0"/>
              <a:t>Ensuring   transparency </a:t>
            </a:r>
            <a:r>
              <a:rPr lang="en-US" sz="2000" dirty="0"/>
              <a:t>&amp; good governance. </a:t>
            </a:r>
          </a:p>
          <a:p>
            <a:pPr>
              <a:buClr>
                <a:schemeClr val="accent1">
                  <a:lumMod val="50000"/>
                </a:schemeClr>
              </a:buClr>
              <a:buFont typeface="Wingdings" pitchFamily="2" charset="2"/>
              <a:buChar char="ü"/>
              <a:defRPr/>
            </a:pPr>
            <a:r>
              <a:rPr lang="en-US" sz="2000" dirty="0"/>
              <a:t>Capitalizing on the  </a:t>
            </a:r>
            <a:r>
              <a:rPr lang="en-US" sz="2000" dirty="0" smtClean="0"/>
              <a:t>advanced </a:t>
            </a:r>
            <a:r>
              <a:rPr lang="en-US" sz="2000" dirty="0"/>
              <a:t>skill sets of Kuwaiti </a:t>
            </a:r>
            <a:r>
              <a:rPr lang="en-US" sz="2000" dirty="0" smtClean="0"/>
              <a:t>nationals. </a:t>
            </a:r>
            <a:endParaRPr lang="en-US" sz="2000" dirty="0"/>
          </a:p>
          <a:p>
            <a:pPr>
              <a:buClr>
                <a:schemeClr val="accent1">
                  <a:lumMod val="50000"/>
                </a:schemeClr>
              </a:buClr>
              <a:buFont typeface="Wingdings" pitchFamily="2" charset="2"/>
              <a:buChar char="ü"/>
              <a:defRPr/>
            </a:pPr>
            <a:r>
              <a:rPr lang="en-US" sz="2000" dirty="0"/>
              <a:t>Strengthening the role of the private </a:t>
            </a:r>
            <a:r>
              <a:rPr lang="en-US" sz="2000" dirty="0" smtClean="0"/>
              <a:t>sector.</a:t>
            </a:r>
            <a:endParaRPr lang="en-US" sz="2000" dirty="0"/>
          </a:p>
          <a:p>
            <a:pPr>
              <a:buClr>
                <a:schemeClr val="accent1">
                  <a:lumMod val="50000"/>
                </a:schemeClr>
              </a:buClr>
              <a:buFont typeface="Wingdings" pitchFamily="2" charset="2"/>
              <a:buChar char="ü"/>
              <a:defRPr/>
            </a:pPr>
            <a:r>
              <a:rPr lang="en-US" sz="2000" dirty="0"/>
              <a:t> Building national </a:t>
            </a:r>
            <a:r>
              <a:rPr lang="en-US" sz="2000" dirty="0" smtClean="0"/>
              <a:t>consensus.</a:t>
            </a:r>
            <a:endParaRPr lang="en-US" sz="2000" dirty="0"/>
          </a:p>
          <a:p>
            <a:pPr>
              <a:buClr>
                <a:schemeClr val="accent1">
                  <a:lumMod val="50000"/>
                </a:schemeClr>
              </a:buClr>
              <a:buFont typeface="Wingdings" pitchFamily="2" charset="2"/>
              <a:buChar char="ü"/>
              <a:defRPr/>
            </a:pPr>
            <a:r>
              <a:rPr lang="en-US" sz="2000" dirty="0"/>
              <a:t> Benefiting from the strength of democratic practices  in Kuwait.</a:t>
            </a:r>
          </a:p>
        </p:txBody>
      </p:sp>
      <p:graphicFrame>
        <p:nvGraphicFramePr>
          <p:cNvPr id="12" name="Diagram 11"/>
          <p:cNvGraphicFramePr/>
          <p:nvPr/>
        </p:nvGraphicFramePr>
        <p:xfrm>
          <a:off x="228600" y="304801"/>
          <a:ext cx="8486804" cy="121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l"/>
            <a:r>
              <a:rPr lang="en-GB" sz="3200" dirty="0" smtClean="0">
                <a:latin typeface="Book Antiqua" pitchFamily="18" charset="0"/>
              </a:rPr>
              <a:t>Why FDI into Kuwait?</a:t>
            </a:r>
            <a:endParaRPr lang="en-US" sz="3200" dirty="0" smtClean="0">
              <a:latin typeface="Book Antiqua" pitchFamily="18" charset="0"/>
            </a:endParaRPr>
          </a:p>
        </p:txBody>
      </p:sp>
      <p:sp>
        <p:nvSpPr>
          <p:cNvPr id="10243" name="TextBox 5"/>
          <p:cNvSpPr txBox="1">
            <a:spLocks noChangeArrowheads="1"/>
          </p:cNvSpPr>
          <p:nvPr/>
        </p:nvSpPr>
        <p:spPr bwMode="auto">
          <a:xfrm>
            <a:off x="457200" y="2057400"/>
            <a:ext cx="8458200" cy="4130361"/>
          </a:xfrm>
          <a:prstGeom prst="rect">
            <a:avLst/>
          </a:prstGeom>
          <a:noFill/>
          <a:ln w="9525">
            <a:noFill/>
            <a:miter lim="800000"/>
            <a:headEnd/>
            <a:tailEnd/>
          </a:ln>
        </p:spPr>
        <p:txBody>
          <a:bodyPr wrap="square">
            <a:spAutoFit/>
          </a:bodyPr>
          <a:lstStyle/>
          <a:p>
            <a:pPr>
              <a:lnSpc>
                <a:spcPct val="80000"/>
              </a:lnSpc>
              <a:buFont typeface="Arial" pitchFamily="34" charset="0"/>
              <a:buChar char="•"/>
            </a:pPr>
            <a:r>
              <a:rPr lang="en-GB" sz="2400" b="1" dirty="0">
                <a:latin typeface="Dotum" pitchFamily="34" charset="-127"/>
              </a:rPr>
              <a:t> </a:t>
            </a:r>
            <a:r>
              <a:rPr lang="en-GB" sz="2400" b="1" dirty="0" smtClean="0"/>
              <a:t>Transfer and settlement of modern technology.</a:t>
            </a:r>
          </a:p>
          <a:p>
            <a:pPr>
              <a:lnSpc>
                <a:spcPct val="80000"/>
              </a:lnSpc>
              <a:buFont typeface="Arial" pitchFamily="34" charset="0"/>
              <a:buChar char="•"/>
            </a:pPr>
            <a:endParaRPr lang="en-US" sz="2400" b="1" dirty="0" smtClean="0"/>
          </a:p>
          <a:p>
            <a:pPr>
              <a:lnSpc>
                <a:spcPct val="80000"/>
              </a:lnSpc>
              <a:buFont typeface="Arial" pitchFamily="34" charset="0"/>
              <a:buChar char="•"/>
            </a:pPr>
            <a:r>
              <a:rPr lang="en-GB" sz="2400" b="1" dirty="0" smtClean="0"/>
              <a:t>Creation of high calibre jobs for nationals.</a:t>
            </a:r>
          </a:p>
          <a:p>
            <a:pPr>
              <a:lnSpc>
                <a:spcPct val="80000"/>
              </a:lnSpc>
              <a:buFont typeface="Arial" pitchFamily="34" charset="0"/>
              <a:buChar char="•"/>
            </a:pPr>
            <a:endParaRPr lang="en-GB" sz="2400" b="1" dirty="0" smtClean="0"/>
          </a:p>
          <a:p>
            <a:pPr>
              <a:lnSpc>
                <a:spcPct val="80000"/>
              </a:lnSpc>
              <a:buFont typeface="Arial" pitchFamily="34" charset="0"/>
              <a:buChar char="•"/>
            </a:pPr>
            <a:r>
              <a:rPr lang="en-GB" sz="2400" b="1" dirty="0" smtClean="0"/>
              <a:t>Provision of quality training opportunities.</a:t>
            </a:r>
          </a:p>
          <a:p>
            <a:pPr>
              <a:lnSpc>
                <a:spcPct val="80000"/>
              </a:lnSpc>
              <a:buFont typeface="Arial" pitchFamily="34" charset="0"/>
              <a:buChar char="•"/>
            </a:pPr>
            <a:endParaRPr lang="en-GB" sz="2400" b="1" dirty="0" smtClean="0"/>
          </a:p>
          <a:p>
            <a:pPr>
              <a:lnSpc>
                <a:spcPct val="80000"/>
              </a:lnSpc>
              <a:buFont typeface="Arial" pitchFamily="34" charset="0"/>
              <a:buChar char="•"/>
            </a:pPr>
            <a:r>
              <a:rPr lang="en-US" sz="2400" b="1" dirty="0" smtClean="0"/>
              <a:t>Support of local private sector .</a:t>
            </a:r>
          </a:p>
          <a:p>
            <a:pPr>
              <a:lnSpc>
                <a:spcPct val="80000"/>
              </a:lnSpc>
              <a:buFont typeface="Arial" pitchFamily="34" charset="0"/>
              <a:buChar char="•"/>
            </a:pPr>
            <a:endParaRPr lang="en-US" sz="2400" b="1" dirty="0"/>
          </a:p>
          <a:p>
            <a:pPr>
              <a:lnSpc>
                <a:spcPct val="80000"/>
              </a:lnSpc>
              <a:buFont typeface="Arial" pitchFamily="34" charset="0"/>
              <a:buChar char="•"/>
            </a:pPr>
            <a:r>
              <a:rPr lang="en-US" sz="2400" b="1" dirty="0" smtClean="0"/>
              <a:t>Supporting domestic industries and their export potential.</a:t>
            </a:r>
            <a:endParaRPr lang="ar-KW" sz="2400" b="1" dirty="0" smtClean="0"/>
          </a:p>
          <a:p>
            <a:pPr>
              <a:lnSpc>
                <a:spcPct val="80000"/>
              </a:lnSpc>
            </a:pPr>
            <a:endParaRPr lang="ar-KW" sz="2400" b="1" dirty="0" smtClean="0">
              <a:latin typeface="Dotum" pitchFamily="34" charset="-127"/>
            </a:endParaRPr>
          </a:p>
          <a:p>
            <a:pPr lvl="1"/>
            <a:endParaRPr lang="en-US" sz="2800" b="1" dirty="0" smtClean="0">
              <a:latin typeface="Dotum" pitchFamily="34" charset="-127"/>
            </a:endParaRPr>
          </a:p>
          <a:p>
            <a:pPr lvl="1"/>
            <a:endParaRPr lang="ar-KW" sz="2800" b="1" dirty="0">
              <a:latin typeface="Dotum" pitchFamily="34" charset="-127"/>
            </a:endParaRPr>
          </a:p>
          <a:p>
            <a:pPr>
              <a:lnSpc>
                <a:spcPct val="80000"/>
              </a:lnSpc>
              <a:buFont typeface="Wingdings" pitchFamily="2" charset="2"/>
              <a:buChar char="Ø"/>
            </a:pPr>
            <a:endParaRPr lang="en-US" b="1" dirty="0">
              <a:latin typeface="Dotum" pitchFamily="34" charset="-127"/>
            </a:endParaRPr>
          </a:p>
        </p:txBody>
      </p:sp>
      <p:grpSp>
        <p:nvGrpSpPr>
          <p:cNvPr id="2" name="Group 3"/>
          <p:cNvGrpSpPr/>
          <p:nvPr/>
        </p:nvGrpSpPr>
        <p:grpSpPr>
          <a:xfrm>
            <a:off x="152400" y="381000"/>
            <a:ext cx="8486804" cy="1243529"/>
            <a:chOff x="0" y="0"/>
            <a:chExt cx="8486804" cy="1243529"/>
          </a:xfrm>
        </p:grpSpPr>
        <p:sp>
          <p:nvSpPr>
            <p:cNvPr id="5" name="Rounded Rectangle 4"/>
            <p:cNvSpPr/>
            <p:nvPr/>
          </p:nvSpPr>
          <p:spPr>
            <a:xfrm>
              <a:off x="0" y="0"/>
              <a:ext cx="8486804" cy="1243529"/>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6" name="Rounded Rectangle 4"/>
            <p:cNvSpPr/>
            <p:nvPr/>
          </p:nvSpPr>
          <p:spPr>
            <a:xfrm>
              <a:off x="36422" y="36423"/>
              <a:ext cx="8413960" cy="103037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920" tIns="121920" rIns="121920" bIns="121920" numCol="1" spcCol="1270" anchor="ctr" anchorCtr="0">
              <a:noAutofit/>
            </a:bodyPr>
            <a:lstStyle/>
            <a:p>
              <a:pPr lvl="0" defTabSz="1422400">
                <a:lnSpc>
                  <a:spcPct val="90000"/>
                </a:lnSpc>
                <a:spcAft>
                  <a:spcPct val="35000"/>
                </a:spcAft>
              </a:pPr>
              <a:r>
                <a:rPr lang="en-US" sz="3200" dirty="0" smtClean="0">
                  <a:latin typeface="Book Antiqua" pitchFamily="18" charset="0"/>
                </a:rPr>
                <a:t>Kuwait FDI Objectives</a:t>
              </a:r>
              <a:endParaRPr lang="en-US" sz="3200" b="0" kern="1200" dirty="0">
                <a:latin typeface="Book Antiqua" pitchFamily="18" charset="0"/>
              </a:endParaRP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838200" y="152400"/>
            <a:ext cx="7620000" cy="1143000"/>
          </a:xfrm>
        </p:spPr>
        <p:txBody>
          <a:bodyPr/>
          <a:lstStyle/>
          <a:p>
            <a:r>
              <a:rPr lang="en-US" sz="4000" dirty="0">
                <a:solidFill>
                  <a:schemeClr val="tx1"/>
                </a:solidFill>
                <a:latin typeface="Dotum" pitchFamily="34" charset="-127"/>
              </a:rPr>
              <a:t>KFIB Vision</a:t>
            </a:r>
          </a:p>
        </p:txBody>
      </p:sp>
      <p:sp>
        <p:nvSpPr>
          <p:cNvPr id="13317" name="Rectangle 5"/>
          <p:cNvSpPr>
            <a:spLocks noChangeArrowheads="1"/>
          </p:cNvSpPr>
          <p:nvPr/>
        </p:nvSpPr>
        <p:spPr bwMode="auto">
          <a:xfrm>
            <a:off x="838200" y="1981200"/>
            <a:ext cx="7467600" cy="3785652"/>
          </a:xfrm>
          <a:prstGeom prst="rect">
            <a:avLst/>
          </a:prstGeom>
          <a:noFill/>
          <a:ln w="9525">
            <a:noFill/>
            <a:miter lim="800000"/>
            <a:headEnd/>
            <a:tailEnd/>
          </a:ln>
          <a:effectLst/>
        </p:spPr>
        <p:txBody>
          <a:bodyPr wrap="square">
            <a:spAutoFit/>
          </a:bodyPr>
          <a:lstStyle/>
          <a:p>
            <a:endParaRPr lang="en-US" sz="2400" b="1" dirty="0">
              <a:latin typeface="Dotum" pitchFamily="34" charset="-127"/>
            </a:endParaRPr>
          </a:p>
          <a:p>
            <a:endParaRPr lang="en-US" sz="2400" b="1" dirty="0">
              <a:latin typeface="Dotum" pitchFamily="34" charset="-127"/>
            </a:endParaRPr>
          </a:p>
          <a:p>
            <a:endParaRPr lang="en-US" sz="2400" b="1" dirty="0" smtClean="0">
              <a:latin typeface="Dotum" pitchFamily="34" charset="-127"/>
            </a:endParaRPr>
          </a:p>
          <a:p>
            <a:pPr fontAlgn="t"/>
            <a:r>
              <a:rPr lang="en-US" sz="2400" dirty="0" smtClean="0"/>
              <a:t>Foresee </a:t>
            </a:r>
            <a:r>
              <a:rPr lang="en-US" sz="2400" dirty="0"/>
              <a:t>Kuwait as a world class competitive financial &amp; commercial hub and attractive location for high value added FDI  that maintains </a:t>
            </a:r>
            <a:r>
              <a:rPr lang="en-US" sz="2400" dirty="0" smtClean="0"/>
              <a:t>sustainable  economic </a:t>
            </a:r>
            <a:r>
              <a:rPr lang="en-US" sz="2400" dirty="0"/>
              <a:t>and social  </a:t>
            </a:r>
            <a:r>
              <a:rPr lang="en-US" sz="2400" dirty="0" smtClean="0"/>
              <a:t>goals </a:t>
            </a:r>
            <a:r>
              <a:rPr lang="en-US" sz="2400" dirty="0"/>
              <a:t>fostering knowledge based economy and green technology.</a:t>
            </a:r>
          </a:p>
          <a:p>
            <a:endParaRPr lang="en-US" sz="2400" b="1" dirty="0" smtClean="0">
              <a:latin typeface="Dotum" pitchFamily="34" charset="-127"/>
            </a:endParaRPr>
          </a:p>
          <a:p>
            <a:endParaRPr lang="en-US" sz="2400" b="1" dirty="0">
              <a:latin typeface="Dotum" pitchFamily="34" charset="-127"/>
            </a:endParaRPr>
          </a:p>
        </p:txBody>
      </p:sp>
      <p:grpSp>
        <p:nvGrpSpPr>
          <p:cNvPr id="5" name="Group 4"/>
          <p:cNvGrpSpPr/>
          <p:nvPr/>
        </p:nvGrpSpPr>
        <p:grpSpPr>
          <a:xfrm>
            <a:off x="381000" y="228600"/>
            <a:ext cx="8486804" cy="1219200"/>
            <a:chOff x="0" y="0"/>
            <a:chExt cx="8486804" cy="1219200"/>
          </a:xfrm>
        </p:grpSpPr>
        <p:sp>
          <p:nvSpPr>
            <p:cNvPr id="6" name="Rounded Rectangle 5"/>
            <p:cNvSpPr/>
            <p:nvPr/>
          </p:nvSpPr>
          <p:spPr>
            <a:xfrm>
              <a:off x="0" y="0"/>
              <a:ext cx="8486804" cy="1219200"/>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7" name="Rounded Rectangle 4"/>
            <p:cNvSpPr/>
            <p:nvPr/>
          </p:nvSpPr>
          <p:spPr>
            <a:xfrm>
              <a:off x="35709" y="35709"/>
              <a:ext cx="8415386" cy="114778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b="0" kern="1200" dirty="0" smtClean="0">
                  <a:latin typeface="Book Antiqua" pitchFamily="18" charset="0"/>
                </a:rPr>
                <a:t>KFIB Vision</a:t>
              </a:r>
              <a:endParaRPr lang="en-US" sz="3200" b="0" kern="1200" dirty="0">
                <a:latin typeface="Book Antiqua" pitchFamily="18" charset="0"/>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KFIB MISSION</a:t>
            </a:r>
            <a:endParaRPr lang="en-US" dirty="0"/>
          </a:p>
        </p:txBody>
      </p:sp>
      <p:sp>
        <p:nvSpPr>
          <p:cNvPr id="3" name="Content Placeholder 2"/>
          <p:cNvSpPr>
            <a:spLocks noGrp="1"/>
          </p:cNvSpPr>
          <p:nvPr>
            <p:ph idx="1"/>
          </p:nvPr>
        </p:nvSpPr>
        <p:spPr/>
        <p:txBody>
          <a:bodyPr/>
          <a:lstStyle/>
          <a:p>
            <a:pPr>
              <a:buNone/>
            </a:pPr>
            <a:r>
              <a:rPr lang="en-US" dirty="0" smtClean="0">
                <a:solidFill>
                  <a:schemeClr val="tx1"/>
                </a:solidFill>
              </a:rPr>
              <a:t>	Actively promote Kuwait</a:t>
            </a:r>
            <a:r>
              <a:rPr lang="en-US" baseline="0" dirty="0" smtClean="0">
                <a:solidFill>
                  <a:schemeClr val="tx1"/>
                </a:solidFill>
              </a:rPr>
              <a:t> as investment hub through formulation of successful partnerships in line with the development goals, streamlining the business environment in cooperation with various stakeholders and supporting the establishment of viable competitive  export-based industrial clusters.</a:t>
            </a:r>
            <a:endParaRPr lang="en-US" dirty="0" smtClean="0">
              <a:solidFill>
                <a:schemeClr val="tx1"/>
              </a:solidFill>
            </a:endParaRPr>
          </a:p>
          <a:p>
            <a:endParaRPr lang="en-US" dirty="0"/>
          </a:p>
        </p:txBody>
      </p:sp>
      <p:sp>
        <p:nvSpPr>
          <p:cNvPr id="5" name="Rounded Rectangle 4"/>
          <p:cNvSpPr/>
          <p:nvPr/>
        </p:nvSpPr>
        <p:spPr>
          <a:xfrm>
            <a:off x="381000" y="228600"/>
            <a:ext cx="8486804" cy="1219200"/>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r>
              <a:rPr lang="en-US" sz="3200" dirty="0" smtClean="0">
                <a:latin typeface="Book Antiqua" pitchFamily="18" charset="0"/>
              </a:rPr>
              <a:t>KFIB Mission</a:t>
            </a:r>
            <a:endParaRPr lang="en-US" sz="3200" dirty="0">
              <a:latin typeface="Book Antiqua"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KFIB Tasks</a:t>
            </a:r>
            <a:endParaRPr lang="en-US" dirty="0"/>
          </a:p>
        </p:txBody>
      </p:sp>
      <p:sp>
        <p:nvSpPr>
          <p:cNvPr id="3" name="Content Placeholder 2"/>
          <p:cNvSpPr>
            <a:spLocks noGrp="1"/>
          </p:cNvSpPr>
          <p:nvPr>
            <p:ph idx="1"/>
          </p:nvPr>
        </p:nvSpPr>
        <p:spPr/>
        <p:txBody>
          <a:bodyPr>
            <a:normAutofit fontScale="70000" lnSpcReduction="20000"/>
          </a:bodyPr>
          <a:lstStyle/>
          <a:p>
            <a:pPr>
              <a:buFont typeface="Arial" charset="0"/>
              <a:buChar char="•"/>
            </a:pPr>
            <a:r>
              <a:rPr lang="ar-KW" b="1" dirty="0" smtClean="0"/>
              <a:t> </a:t>
            </a:r>
            <a:r>
              <a:rPr lang="en-US" b="1" dirty="0" smtClean="0">
                <a:latin typeface="Book Antiqua" pitchFamily="18" charset="0"/>
              </a:rPr>
              <a:t>Promotes Kuwait as a location for investment.</a:t>
            </a:r>
          </a:p>
          <a:p>
            <a:pPr>
              <a:buFont typeface="Arial" charset="0"/>
              <a:buNone/>
            </a:pPr>
            <a:endParaRPr lang="en-US" b="1" dirty="0" smtClean="0">
              <a:latin typeface="Book Antiqua" pitchFamily="18" charset="0"/>
            </a:endParaRPr>
          </a:p>
          <a:p>
            <a:pPr>
              <a:buFont typeface="Arial" charset="0"/>
              <a:buChar char="•"/>
            </a:pPr>
            <a:r>
              <a:rPr lang="en-US" b="1" dirty="0" smtClean="0">
                <a:latin typeface="Book Antiqua" pitchFamily="18" charset="0"/>
              </a:rPr>
              <a:t>Handles the full process of investment application for the investment project. </a:t>
            </a:r>
          </a:p>
          <a:p>
            <a:pPr>
              <a:buFont typeface="Arial" charset="0"/>
              <a:buChar char="•"/>
            </a:pPr>
            <a:endParaRPr lang="en-US" b="1" dirty="0" smtClean="0">
              <a:latin typeface="Book Antiqua" pitchFamily="18" charset="0"/>
            </a:endParaRPr>
          </a:p>
          <a:p>
            <a:pPr>
              <a:buFont typeface="Arial" charset="0"/>
              <a:buChar char="•"/>
            </a:pPr>
            <a:r>
              <a:rPr lang="en-US" b="1" dirty="0" smtClean="0">
                <a:latin typeface="Book Antiqua" pitchFamily="18" charset="0"/>
              </a:rPr>
              <a:t>Provides investor services and aftercare throughout the investment cycle.</a:t>
            </a:r>
          </a:p>
          <a:p>
            <a:pPr>
              <a:buFont typeface="Arial" charset="0"/>
              <a:buChar char="•"/>
            </a:pPr>
            <a:endParaRPr lang="en-US" b="1" dirty="0" smtClean="0">
              <a:latin typeface="Book Antiqua" pitchFamily="18" charset="0"/>
            </a:endParaRPr>
          </a:p>
          <a:p>
            <a:pPr>
              <a:buFont typeface="Arial" charset="0"/>
              <a:buChar char="•"/>
            </a:pPr>
            <a:r>
              <a:rPr lang="ar-KW" b="1" dirty="0" smtClean="0">
                <a:latin typeface="Book Antiqua" pitchFamily="18" charset="0"/>
              </a:rPr>
              <a:t> </a:t>
            </a:r>
            <a:r>
              <a:rPr lang="en-US" b="1" dirty="0" smtClean="0">
                <a:latin typeface="Book Antiqua" pitchFamily="18" charset="0"/>
              </a:rPr>
              <a:t>Identifies and promotes viable investment opportunities.</a:t>
            </a:r>
          </a:p>
          <a:p>
            <a:pPr>
              <a:buFont typeface="Arial" charset="0"/>
              <a:buChar char="•"/>
            </a:pPr>
            <a:endParaRPr lang="ar-KW" b="1" dirty="0" smtClean="0">
              <a:latin typeface="Book Antiqua" pitchFamily="18" charset="0"/>
            </a:endParaRPr>
          </a:p>
          <a:p>
            <a:pPr>
              <a:buFont typeface="Arial" charset="0"/>
              <a:buChar char="•"/>
            </a:pPr>
            <a:r>
              <a:rPr lang="ar-KW" b="1" dirty="0" smtClean="0">
                <a:latin typeface="Book Antiqua" pitchFamily="18" charset="0"/>
              </a:rPr>
              <a:t> </a:t>
            </a:r>
            <a:r>
              <a:rPr lang="en-US" b="1" dirty="0" smtClean="0">
                <a:latin typeface="Book Antiqua" pitchFamily="18" charset="0"/>
              </a:rPr>
              <a:t>Provides needed information and market intelligence.</a:t>
            </a:r>
          </a:p>
          <a:p>
            <a:endParaRPr lang="en-US" b="1" dirty="0" smtClean="0">
              <a:latin typeface="Book Antiqua" pitchFamily="18" charset="0"/>
            </a:endParaRPr>
          </a:p>
          <a:p>
            <a:pPr>
              <a:buFont typeface="Arial" charset="0"/>
              <a:buChar char="•"/>
            </a:pPr>
            <a:r>
              <a:rPr lang="en-US" b="1" dirty="0" smtClean="0">
                <a:latin typeface="Book Antiqua" pitchFamily="18" charset="0"/>
              </a:rPr>
              <a:t>Contributes to streamline overall  doing business environment.</a:t>
            </a:r>
            <a:endParaRPr lang="en-US" dirty="0"/>
          </a:p>
        </p:txBody>
      </p:sp>
      <p:sp>
        <p:nvSpPr>
          <p:cNvPr id="4" name="Rounded Rectangle 3"/>
          <p:cNvSpPr/>
          <p:nvPr/>
        </p:nvSpPr>
        <p:spPr>
          <a:xfrm>
            <a:off x="381000" y="228600"/>
            <a:ext cx="8486804" cy="1219200"/>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r>
              <a:rPr lang="en-US" sz="3200" dirty="0" smtClean="0">
                <a:latin typeface="Book Antiqua" pitchFamily="18" charset="0"/>
              </a:rPr>
              <a:t>KFIB Tasks</a:t>
            </a:r>
            <a:endParaRPr lang="en-US" sz="3200" dirty="0">
              <a:latin typeface="Book Antiqua"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algn="just"/>
            <a:r>
              <a:rPr lang="en-US" dirty="0" smtClean="0">
                <a:latin typeface="Book Antiqua" pitchFamily="18" charset="0"/>
              </a:rPr>
              <a:t>KFIB is Composed of 3 departments: </a:t>
            </a:r>
            <a:r>
              <a:rPr lang="en-US" sz="2800" dirty="0" smtClean="0">
                <a:latin typeface="Book Antiqua" pitchFamily="18" charset="0"/>
              </a:rPr>
              <a:t>Promotion, Information and Communication Department, Studies And Project Evaluation Department, Investors Services Department. There are 11 sections.</a:t>
            </a:r>
            <a:endParaRPr lang="en-US" dirty="0" smtClean="0">
              <a:latin typeface="Book Antiqua" pitchFamily="18" charset="0"/>
            </a:endParaRPr>
          </a:p>
          <a:p>
            <a:pPr algn="just"/>
            <a:endParaRPr lang="en-US" dirty="0" smtClean="0">
              <a:latin typeface="Book Antiqua" pitchFamily="18" charset="0"/>
            </a:endParaRPr>
          </a:p>
          <a:p>
            <a:pPr algn="just"/>
            <a:r>
              <a:rPr lang="en-US" dirty="0" smtClean="0">
                <a:latin typeface="Book Antiqua" pitchFamily="18" charset="0"/>
              </a:rPr>
              <a:t>The Foreign Capital Investment Committee (FCIC), headed by the Minister of Commerce &amp; Industry, is highest authority to grant the final approvals for FDI projects. </a:t>
            </a:r>
          </a:p>
          <a:p>
            <a:pPr algn="just"/>
            <a:r>
              <a:rPr lang="en-US" dirty="0" smtClean="0">
                <a:latin typeface="Book Antiqua" pitchFamily="18" charset="0"/>
              </a:rPr>
              <a:t>There are 3 sub-committees: study licensing applications &amp; granting incentives, promotion and media, Review &amp;  Upgrading.</a:t>
            </a:r>
          </a:p>
          <a:p>
            <a:endParaRPr lang="en-US" dirty="0"/>
          </a:p>
        </p:txBody>
      </p:sp>
      <p:grpSp>
        <p:nvGrpSpPr>
          <p:cNvPr id="4" name="Title 3"/>
          <p:cNvGrpSpPr>
            <a:grpSpLocks noGrp="1"/>
          </p:cNvGrpSpPr>
          <p:nvPr>
            <p:ph type="title"/>
          </p:nvPr>
        </p:nvGrpSpPr>
        <p:grpSpPr>
          <a:xfrm>
            <a:off x="457200" y="274638"/>
            <a:ext cx="8229600" cy="1143000"/>
            <a:chOff x="0" y="0"/>
            <a:chExt cx="8486804" cy="1219200"/>
          </a:xfrm>
        </p:grpSpPr>
        <p:sp>
          <p:nvSpPr>
            <p:cNvPr id="5" name="Rounded Rectangle 4"/>
            <p:cNvSpPr/>
            <p:nvPr/>
          </p:nvSpPr>
          <p:spPr>
            <a:xfrm>
              <a:off x="0" y="0"/>
              <a:ext cx="8486804" cy="1219200"/>
            </a:xfrm>
            <a:prstGeom prst="roundRect">
              <a:avLst>
                <a:gd name="adj" fmla="val 10000"/>
              </a:avLst>
            </a:prstGeom>
          </p:spPr>
          <p:style>
            <a:lnRef idx="2">
              <a:schemeClr val="accent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6" name="Rounded Rectangle 4"/>
            <p:cNvSpPr/>
            <p:nvPr/>
          </p:nvSpPr>
          <p:spPr>
            <a:xfrm>
              <a:off x="35709" y="35709"/>
              <a:ext cx="8415386" cy="1147782"/>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n-US" sz="3200" b="0" kern="1200" dirty="0" smtClean="0">
                  <a:latin typeface="Book Antiqua" pitchFamily="18" charset="0"/>
                </a:rPr>
                <a:t>KFIB Organizational Structure</a:t>
              </a:r>
              <a:endParaRPr lang="en-US" sz="3200" b="0" kern="1200" dirty="0">
                <a:latin typeface="Book Antiqua" pitchFamily="18" charset="0"/>
              </a:endParaRPr>
            </a:p>
          </p:txBody>
        </p:sp>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KFIB Institutional Setup</a:t>
            </a:r>
            <a:endParaRPr lang="en-US" dirty="0"/>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TotalTime>
  <Words>1286</Words>
  <Application>Microsoft Office PowerPoint</Application>
  <PresentationFormat>On-screen Show (4:3)</PresentationFormat>
  <Paragraphs>249</Paragraphs>
  <Slides>26</Slides>
  <Notes>1</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KFIB Investors entry point into KUWAIT</vt:lpstr>
      <vt:lpstr>About KFIB</vt:lpstr>
      <vt:lpstr>Slide 3</vt:lpstr>
      <vt:lpstr>Why FDI into Kuwait?</vt:lpstr>
      <vt:lpstr>KFIB Vision</vt:lpstr>
      <vt:lpstr>KFIB MISSION</vt:lpstr>
      <vt:lpstr>KFIB Tasks</vt:lpstr>
      <vt:lpstr>Slide 8</vt:lpstr>
      <vt:lpstr>KFIB Institutional Setup</vt:lpstr>
      <vt:lpstr> </vt:lpstr>
      <vt:lpstr>Investors Services </vt:lpstr>
      <vt:lpstr>Promotion, Information &amp; Communication Department</vt:lpstr>
      <vt:lpstr>KFIB Airport Branch</vt:lpstr>
      <vt:lpstr>1. Institutional Support</vt:lpstr>
      <vt:lpstr>3. Incentives</vt:lpstr>
      <vt:lpstr>4. Guarantees</vt:lpstr>
      <vt:lpstr>Slide 17</vt:lpstr>
      <vt:lpstr>13 Economical Sectors </vt:lpstr>
      <vt:lpstr>KFIB network with Various stakeholders (Local, Regional, International)</vt:lpstr>
      <vt:lpstr>Slide 20</vt:lpstr>
      <vt:lpstr>Slide 21</vt:lpstr>
      <vt:lpstr>Kuwait FDI Partners (2003-2010)</vt:lpstr>
      <vt:lpstr>KFIB Next Steps</vt:lpstr>
      <vt:lpstr>KFIB Activities</vt:lpstr>
      <vt:lpstr>For more information KFIB website</vt:lpstr>
      <vt:lpstr>Slide 26</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KFIB Investors entry point into KUWAIT</dc:title>
  <dc:creator>m_bseiso</dc:creator>
  <cp:lastModifiedBy>m_bseiso</cp:lastModifiedBy>
  <cp:revision>28</cp:revision>
  <dcterms:created xsi:type="dcterms:W3CDTF">2011-09-29T09:22:34Z</dcterms:created>
  <dcterms:modified xsi:type="dcterms:W3CDTF">2011-10-03T10:13:22Z</dcterms:modified>
</cp:coreProperties>
</file>